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40"/>
  </p:notesMasterIdLst>
  <p:sldIdLst>
    <p:sldId id="256" r:id="rId2"/>
    <p:sldId id="434" r:id="rId3"/>
    <p:sldId id="463" r:id="rId4"/>
    <p:sldId id="516" r:id="rId5"/>
    <p:sldId id="770" r:id="rId6"/>
    <p:sldId id="759" r:id="rId7"/>
    <p:sldId id="771" r:id="rId8"/>
    <p:sldId id="757" r:id="rId9"/>
    <p:sldId id="761" r:id="rId10"/>
    <p:sldId id="764" r:id="rId11"/>
    <p:sldId id="768" r:id="rId12"/>
    <p:sldId id="704" r:id="rId13"/>
    <p:sldId id="694" r:id="rId14"/>
    <p:sldId id="793" r:id="rId15"/>
    <p:sldId id="772" r:id="rId16"/>
    <p:sldId id="753" r:id="rId17"/>
    <p:sldId id="763" r:id="rId18"/>
    <p:sldId id="766" r:id="rId19"/>
    <p:sldId id="767" r:id="rId20"/>
    <p:sldId id="799" r:id="rId21"/>
    <p:sldId id="790" r:id="rId22"/>
    <p:sldId id="801" r:id="rId23"/>
    <p:sldId id="805" r:id="rId24"/>
    <p:sldId id="804" r:id="rId25"/>
    <p:sldId id="807" r:id="rId26"/>
    <p:sldId id="809" r:id="rId27"/>
    <p:sldId id="800" r:id="rId28"/>
    <p:sldId id="774" r:id="rId29"/>
    <p:sldId id="775" r:id="rId30"/>
    <p:sldId id="779" r:id="rId31"/>
    <p:sldId id="823" r:id="rId32"/>
    <p:sldId id="781" r:id="rId33"/>
    <p:sldId id="795" r:id="rId34"/>
    <p:sldId id="825" r:id="rId35"/>
    <p:sldId id="789" r:id="rId36"/>
    <p:sldId id="641" r:id="rId37"/>
    <p:sldId id="826" r:id="rId38"/>
    <p:sldId id="81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aneda Research Team" initials="CRT" lastIdx="1" clrIdx="0">
    <p:extLst>
      <p:ext uri="{19B8F6BF-5375-455C-9EA6-DF929625EA0E}">
        <p15:presenceInfo xmlns:p15="http://schemas.microsoft.com/office/powerpoint/2012/main" userId="S-1-5-21-2113169553-228473192-374352034-104680" providerId="AD"/>
      </p:ext>
    </p:extLst>
  </p:cmAuthor>
  <p:cmAuthor id="2" name="SLarkins" initials="S" lastIdx="11" clrIdx="1">
    <p:extLst>
      <p:ext uri="{19B8F6BF-5375-455C-9EA6-DF929625EA0E}">
        <p15:presenceInfo xmlns:p15="http://schemas.microsoft.com/office/powerpoint/2012/main" userId="SLark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27883"/>
    <a:srgbClr val="253356"/>
    <a:srgbClr val="3477B2"/>
    <a:srgbClr val="98CCAC"/>
    <a:srgbClr val="F9F9F9"/>
    <a:srgbClr val="433B2A"/>
    <a:srgbClr val="F3EEC5"/>
    <a:srgbClr val="D4B57A"/>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autoAdjust="0"/>
    <p:restoredTop sz="93823" autoAdjust="0"/>
  </p:normalViewPr>
  <p:slideViewPr>
    <p:cSldViewPr snapToGrid="0">
      <p:cViewPr varScale="1">
        <p:scale>
          <a:sx n="104" d="100"/>
          <a:sy n="104" d="100"/>
        </p:scale>
        <p:origin x="168" y="96"/>
      </p:cViewPr>
      <p:guideLst>
        <p:guide orient="horz" pos="2160"/>
        <p:guide pos="3840"/>
      </p:guideLst>
    </p:cSldViewPr>
  </p:slideViewPr>
  <p:notesTextViewPr>
    <p:cViewPr>
      <p:scale>
        <a:sx n="1" d="1"/>
        <a:sy n="1" d="1"/>
      </p:scale>
      <p:origin x="0" y="0"/>
    </p:cViewPr>
  </p:notesTextViewPr>
  <p:sorterViewPr>
    <p:cViewPr varScale="1">
      <p:scale>
        <a:sx n="1" d="1"/>
        <a:sy n="1" d="1"/>
      </p:scale>
      <p:origin x="0" y="-201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3F998-966A-4665-B1F9-6734B7246029}" type="datetimeFigureOut">
              <a:rPr lang="en-US" smtClean="0"/>
              <a:t>10/31/2017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F5B8F-9472-4377-982C-49DE305D5956}" type="slidenum">
              <a:rPr lang="en-US" smtClean="0"/>
              <a:t>‹#›</a:t>
            </a:fld>
            <a:endParaRPr lang="en-US"/>
          </a:p>
        </p:txBody>
      </p:sp>
    </p:spTree>
    <p:extLst>
      <p:ext uri="{BB962C8B-B14F-4D97-AF65-F5344CB8AC3E}">
        <p14:creationId xmlns:p14="http://schemas.microsoft.com/office/powerpoint/2010/main" val="22173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F5B8F-9472-4377-982C-49DE305D5956}" type="slidenum">
              <a:rPr lang="en-US" smtClean="0"/>
              <a:t>1</a:t>
            </a:fld>
            <a:endParaRPr lang="en-US"/>
          </a:p>
        </p:txBody>
      </p:sp>
    </p:spTree>
    <p:extLst>
      <p:ext uri="{BB962C8B-B14F-4D97-AF65-F5344CB8AC3E}">
        <p14:creationId xmlns:p14="http://schemas.microsoft.com/office/powerpoint/2010/main" val="382390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for Michael]: Students will be able to click on any substance and pull up more information.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3AF5B8F-9472-4377-982C-49DE305D5956}" type="slidenum">
              <a:rPr lang="en-US" smtClean="0"/>
              <a:t>16</a:t>
            </a:fld>
            <a:endParaRPr lang="en-US"/>
          </a:p>
        </p:txBody>
      </p:sp>
    </p:spTree>
    <p:extLst>
      <p:ext uri="{BB962C8B-B14F-4D97-AF65-F5344CB8AC3E}">
        <p14:creationId xmlns:p14="http://schemas.microsoft.com/office/powerpoint/2010/main" val="4205048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These medications can help to reduce the agitation associated with post acute withdrawal, block the pleasurable effects of alcohol, or discourage drinking by making the making the person sick if they drink.</a:t>
            </a:r>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7E87FC9-00DD-4875-92FD-75648CBBDEF4}" type="slidenum">
              <a:rPr lang="en-US" altLang="en-US" sz="1200"/>
              <a:pPr algn="r" eaLnBrk="1" hangingPunct="1"/>
              <a:t>17</a:t>
            </a:fld>
            <a:endParaRPr lang="en-US" altLang="en-US" sz="1200"/>
          </a:p>
        </p:txBody>
      </p:sp>
    </p:spTree>
    <p:extLst>
      <p:ext uri="{BB962C8B-B14F-4D97-AF65-F5344CB8AC3E}">
        <p14:creationId xmlns:p14="http://schemas.microsoft.com/office/powerpoint/2010/main" val="3315601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0A4C0BA-BC57-4614-9C75-E19A3B2F024E}" type="slidenum">
              <a:rPr lang="en-US" altLang="en-US" sz="1200"/>
              <a:pPr algn="r" eaLnBrk="1" hangingPunct="1"/>
              <a:t>18</a:t>
            </a:fld>
            <a:endParaRPr lang="en-US" alt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was approved by the FDA in 1951.  It works by maintaining a state of enforced sobriety.  It does this by making the individual sick of they consume alcohol.  Disulfiram has no known addictive properties and there have been no reports of misuse.</a:t>
            </a:r>
          </a:p>
        </p:txBody>
      </p:sp>
    </p:spTree>
    <p:extLst>
      <p:ext uri="{BB962C8B-B14F-4D97-AF65-F5344CB8AC3E}">
        <p14:creationId xmlns:p14="http://schemas.microsoft.com/office/powerpoint/2010/main" val="242989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751AE8B-CCD4-42DA-8B16-DA9CE1FF7ED6}" type="slidenum">
              <a:rPr lang="en-US" altLang="en-US" sz="1200"/>
              <a:pPr algn="r" eaLnBrk="1" hangingPunct="1"/>
              <a:t>19</a:t>
            </a:fld>
            <a:endParaRPr lang="en-US" altLang="en-US" sz="120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an individual drinks alcohol, it is broken down in three stages.  First, the enzyme Alcohol Dehydrogenase converts alcohol into Acetaldehyde.  Acetaldehyde is actually a toxic compound and therefore must be broken down further and eliminated.</a:t>
            </a:r>
          </a:p>
          <a:p>
            <a:pPr eaLnBrk="1" hangingPunct="1">
              <a:spcBef>
                <a:spcPct val="0"/>
              </a:spcBef>
            </a:pPr>
            <a:endParaRPr lang="en-US" altLang="en-US"/>
          </a:p>
          <a:p>
            <a:pPr eaLnBrk="1" hangingPunct="1">
              <a:spcBef>
                <a:spcPct val="0"/>
              </a:spcBef>
            </a:pPr>
            <a:r>
              <a:rPr lang="en-US" altLang="en-US"/>
              <a:t>This occurs through the enzyme Acetaldehyde Dehydrogenase.  It converts that acetaldehyde into acetate.  Finally, Acetate is converted into water and carbon dioxide and eliminated from the body.</a:t>
            </a:r>
          </a:p>
          <a:p>
            <a:pPr eaLnBrk="1" hangingPunct="1">
              <a:spcBef>
                <a:spcPct val="0"/>
              </a:spcBef>
            </a:pPr>
            <a:endParaRPr lang="en-US" altLang="en-US"/>
          </a:p>
          <a:p>
            <a:pPr eaLnBrk="1" hangingPunct="1">
              <a:spcBef>
                <a:spcPct val="0"/>
              </a:spcBef>
            </a:pPr>
            <a:r>
              <a:rPr lang="en-US" altLang="en-US"/>
              <a:t>Disulfiram works by blocking the effect of acetaldehyde dehodrogenase.  This causes a build of up the toxic acetaldehyde to levels 5-10 times greater than would normally occur of alcohol was breaking down normally.</a:t>
            </a:r>
          </a:p>
        </p:txBody>
      </p:sp>
    </p:spTree>
    <p:extLst>
      <p:ext uri="{BB962C8B-B14F-4D97-AF65-F5344CB8AC3E}">
        <p14:creationId xmlns:p14="http://schemas.microsoft.com/office/powerpoint/2010/main" val="43256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6778B66-5FE5-4420-B3EF-63D27A84EFFB}" type="slidenum">
              <a:rPr lang="en-US" altLang="en-US" sz="1200"/>
              <a:pPr algn="r" eaLnBrk="1" hangingPunct="1"/>
              <a:t>20</a:t>
            </a:fld>
            <a:endParaRPr lang="en-US" altLang="en-US" sz="120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custDataLst>
              <p:tags r:id="rId1"/>
            </p:custDataLst>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buildup leads to extremely unpleasant symptoms known as the disulfiram-alcohol reaction.  Take a look at this list of symptoms.</a:t>
            </a:r>
          </a:p>
          <a:p>
            <a:pPr eaLnBrk="1" hangingPunct="1">
              <a:spcBef>
                <a:spcPct val="0"/>
              </a:spcBef>
            </a:pPr>
            <a:endParaRPr lang="en-US" altLang="en-US"/>
          </a:p>
          <a:p>
            <a:pPr eaLnBrk="1" hangingPunct="1">
              <a:spcBef>
                <a:spcPct val="0"/>
              </a:spcBef>
            </a:pPr>
            <a:r>
              <a:rPr lang="en-US" altLang="en-US"/>
              <a:t>(1)</a:t>
            </a:r>
          </a:p>
          <a:p>
            <a:pPr eaLnBrk="1" hangingPunct="1">
              <a:spcBef>
                <a:spcPct val="0"/>
              </a:spcBef>
            </a:pPr>
            <a:endParaRPr lang="en-US" altLang="en-US"/>
          </a:p>
          <a:p>
            <a:pPr eaLnBrk="1" hangingPunct="1">
              <a:spcBef>
                <a:spcPct val="0"/>
              </a:spcBef>
            </a:pPr>
            <a:r>
              <a:rPr lang="en-US" altLang="en-US"/>
              <a:t>In severe forms, the disulfiram-alcohol reaction can be very serious leading to respiratory suppression, heart attack, convulsions and even death.</a:t>
            </a:r>
          </a:p>
          <a:p>
            <a:pPr eaLnBrk="1" hangingPunct="1">
              <a:spcBef>
                <a:spcPct val="0"/>
              </a:spcBef>
            </a:pPr>
            <a:endParaRPr lang="en-US" altLang="en-US"/>
          </a:p>
          <a:p>
            <a:pPr eaLnBrk="1" hangingPunct="1">
              <a:spcBef>
                <a:spcPct val="0"/>
              </a:spcBef>
            </a:pPr>
            <a:endParaRPr lang="en-US" altLang="en-US"/>
          </a:p>
        </p:txBody>
      </p:sp>
    </p:spTree>
    <p:extLst>
      <p:ext uri="{BB962C8B-B14F-4D97-AF65-F5344CB8AC3E}">
        <p14:creationId xmlns:p14="http://schemas.microsoft.com/office/powerpoint/2010/main" val="3331001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0E6605-A20D-4D05-9EFE-1E5D40917509}" type="slidenum">
              <a:rPr lang="en-US" altLang="en-US"/>
              <a:pPr eaLnBrk="1" hangingPunct="1"/>
              <a:t>21</a:t>
            </a:fld>
            <a:endParaRPr lang="en-US" alt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  It’s important to not that this reaction will continue for as long as there is alcohol remaining in the blood.</a:t>
            </a:r>
          </a:p>
          <a:p>
            <a:pPr eaLnBrk="1" hangingPunct="1">
              <a:spcBef>
                <a:spcPct val="0"/>
              </a:spcBef>
            </a:pPr>
            <a:endParaRPr lang="en-US" altLang="en-US"/>
          </a:p>
          <a:p>
            <a:pPr eaLnBrk="1" hangingPunct="1">
              <a:spcBef>
                <a:spcPct val="0"/>
              </a:spcBef>
            </a:pPr>
            <a:r>
              <a:rPr lang="en-US" altLang="en-US"/>
              <a:t>(2) The symptoms can occur in some very sensitive patients even with extremely low concentrations of alcohol</a:t>
            </a:r>
          </a:p>
          <a:p>
            <a:pPr eaLnBrk="1" hangingPunct="1">
              <a:spcBef>
                <a:spcPct val="0"/>
              </a:spcBef>
            </a:pPr>
            <a:endParaRPr lang="en-US" altLang="en-US"/>
          </a:p>
          <a:p>
            <a:pPr eaLnBrk="1" hangingPunct="1">
              <a:spcBef>
                <a:spcPct val="0"/>
              </a:spcBef>
            </a:pPr>
            <a:r>
              <a:rPr lang="en-US" altLang="en-US"/>
              <a:t>(3) The reaction will also continue for 1-2 weeks following the last dos of disulfiram.</a:t>
            </a:r>
          </a:p>
        </p:txBody>
      </p:sp>
    </p:spTree>
    <p:extLst>
      <p:ext uri="{BB962C8B-B14F-4D97-AF65-F5344CB8AC3E}">
        <p14:creationId xmlns:p14="http://schemas.microsoft.com/office/powerpoint/2010/main" val="205327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36DDA1-2B40-4360-BCF4-BC04E552D4B9}" type="slidenum">
              <a:rPr lang="en-US" altLang="en-US"/>
              <a:pPr eaLnBrk="1" hangingPunct="1"/>
              <a:t>22</a:t>
            </a:fld>
            <a:endParaRPr lang="en-US" alt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was approved in 2004 for the maintenance of abstinence by reducing post acute withdrawal symptoms.  It has no known addictive properties</a:t>
            </a:r>
          </a:p>
        </p:txBody>
      </p:sp>
    </p:spTree>
    <p:extLst>
      <p:ext uri="{BB962C8B-B14F-4D97-AF65-F5344CB8AC3E}">
        <p14:creationId xmlns:p14="http://schemas.microsoft.com/office/powerpoint/2010/main" val="380384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5A0DE75-E36A-42BF-A0EB-D82B09D9D0B4}" type="slidenum">
              <a:rPr lang="en-US" altLang="en-US" sz="1200"/>
              <a:pPr algn="r" eaLnBrk="1" hangingPunct="1"/>
              <a:t>23</a:t>
            </a:fld>
            <a:endParaRPr lang="en-US" altLang="en-US" sz="1200"/>
          </a:p>
        </p:txBody>
      </p:sp>
      <p:sp>
        <p:nvSpPr>
          <p:cNvPr id="87043" name="Rectangle 2"/>
          <p:cNvSpPr>
            <a:spLocks noGrp="1" noRot="1" noChangeAspect="1" noChangeArrowheads="1" noTextEdit="1"/>
          </p:cNvSpPr>
          <p:nvPr>
            <p:ph type="sldImg"/>
          </p:nvPr>
        </p:nvSpPr>
        <p:spPr bwMode="auto">
          <a:xfrm>
            <a:off x="-300038" y="552450"/>
            <a:ext cx="7472363" cy="4203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660400" y="4895850"/>
            <a:ext cx="5549900" cy="4100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89" tIns="43244" rIns="86489" bIns="43244" numCol="1" anchor="t" anchorCtr="0" compatLnSpc="1">
            <a:prstTxWarp prst="textNoShape">
              <a:avLst/>
            </a:prstTxWarp>
          </a:bodyPr>
          <a:lstStyle/>
          <a:p>
            <a:pPr marL="111125" indent="-111125" eaLnBrk="1" hangingPunct="1">
              <a:lnSpc>
                <a:spcPct val="90000"/>
              </a:lnSpc>
              <a:spcBef>
                <a:spcPct val="50000"/>
              </a:spcBef>
              <a:buFontTx/>
              <a:buChar char="•"/>
            </a:pPr>
            <a:r>
              <a:rPr lang="en-US" altLang="en-US" sz="800"/>
              <a:t>Acamprosate is thought to inhibit glutamate overactivity, both by reducing the release of glutamate from the presynaptic nerve terminal, and by reducing the overactivation of glutamate receptors postsynaptically </a:t>
            </a:r>
          </a:p>
          <a:p>
            <a:pPr marL="111125" indent="-111125" eaLnBrk="1" hangingPunct="1">
              <a:lnSpc>
                <a:spcPct val="90000"/>
              </a:lnSpc>
              <a:spcBef>
                <a:spcPct val="50000"/>
              </a:spcBef>
              <a:buFontTx/>
              <a:buChar char="•"/>
            </a:pPr>
            <a:r>
              <a:rPr lang="en-US" altLang="en-US" sz="800"/>
              <a:t>Acamprosate “cushions” the brain against the stimuli and symptoms that often lead to relapse. In an individual who is committed to abstinence this can make the difference between success and failure in avoiding relapse </a:t>
            </a:r>
          </a:p>
        </p:txBody>
      </p:sp>
    </p:spTree>
    <p:extLst>
      <p:ext uri="{BB962C8B-B14F-4D97-AF65-F5344CB8AC3E}">
        <p14:creationId xmlns:p14="http://schemas.microsoft.com/office/powerpoint/2010/main" val="89145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A87B315-9574-49D3-BAE2-8210D3377D85}" type="slidenum">
              <a:rPr lang="en-US" altLang="en-US" sz="1200"/>
              <a:pPr algn="r" eaLnBrk="1" hangingPunct="1"/>
              <a:t>24</a:t>
            </a:fld>
            <a:endParaRPr lang="en-US" altLang="en-US" sz="120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After the acute withdrawal is resolved, </a:t>
            </a:r>
          </a:p>
          <a:p>
            <a:pPr eaLnBrk="1" hangingPunct="1">
              <a:spcBef>
                <a:spcPct val="0"/>
              </a:spcBef>
            </a:pPr>
            <a:endParaRPr lang="en-US" altLang="en-US"/>
          </a:p>
          <a:p>
            <a:pPr eaLnBrk="1" hangingPunct="1">
              <a:spcBef>
                <a:spcPct val="0"/>
              </a:spcBef>
            </a:pPr>
            <a:r>
              <a:rPr lang="en-US" altLang="en-US"/>
              <a:t>(1) it takes time for the glutamate to return to normal levels.  During that time, the individual continues to feel anxious and agitated.  This is a frequent source of relapse for individuals.</a:t>
            </a:r>
          </a:p>
          <a:p>
            <a:pPr eaLnBrk="1" hangingPunct="1">
              <a:spcBef>
                <a:spcPct val="0"/>
              </a:spcBef>
            </a:pPr>
            <a:endParaRPr lang="en-US" altLang="en-US"/>
          </a:p>
          <a:p>
            <a:pPr eaLnBrk="1" hangingPunct="1">
              <a:spcBef>
                <a:spcPct val="0"/>
              </a:spcBef>
            </a:pPr>
            <a:r>
              <a:rPr lang="en-US" altLang="en-US"/>
              <a:t>(2) Acamprosate helps to dampen the effects of glutamate and to help the individual feel more normal.</a:t>
            </a:r>
          </a:p>
        </p:txBody>
      </p:sp>
    </p:spTree>
    <p:extLst>
      <p:ext uri="{BB962C8B-B14F-4D97-AF65-F5344CB8AC3E}">
        <p14:creationId xmlns:p14="http://schemas.microsoft.com/office/powerpoint/2010/main" val="177402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79EC85-D370-4720-92D8-28970746C3B3}" type="slidenum">
              <a:rPr lang="en-US" altLang="en-US"/>
              <a:pPr eaLnBrk="1" hangingPunct="1"/>
              <a:t>25</a:t>
            </a:fld>
            <a:endParaRPr lang="en-US" alt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approved for the treatment of alcohol or opioid dependence and works by blocking the effects of opioids and reducing the pleasurable effects of alcohol.  It has no known addictive properties, but should only be administered to individuals who are abstinent from opioids.</a:t>
            </a:r>
          </a:p>
        </p:txBody>
      </p:sp>
    </p:spTree>
    <p:extLst>
      <p:ext uri="{BB962C8B-B14F-4D97-AF65-F5344CB8AC3E}">
        <p14:creationId xmlns:p14="http://schemas.microsoft.com/office/powerpoint/2010/main" val="99620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F5B8F-9472-4377-982C-49DE305D5956}" type="slidenum">
              <a:rPr lang="en-US" smtClean="0"/>
              <a:t>2</a:t>
            </a:fld>
            <a:endParaRPr lang="en-US"/>
          </a:p>
        </p:txBody>
      </p:sp>
    </p:spTree>
    <p:extLst>
      <p:ext uri="{BB962C8B-B14F-4D97-AF65-F5344CB8AC3E}">
        <p14:creationId xmlns:p14="http://schemas.microsoft.com/office/powerpoint/2010/main" val="21689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EE6B1CF-BE01-4484-A353-1E2DDD0D1E3E}" type="slidenum">
              <a:rPr lang="en-US" altLang="en-US" sz="1200"/>
              <a:pPr algn="r" eaLnBrk="1" hangingPunct="1"/>
              <a:t>26</a:t>
            </a:fld>
            <a:endParaRPr lang="en-US" altLang="en-US" sz="120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Dosing with extended release naltrexone required one injection once per month.  The medication the blocks the opioid receptors for 4 weeks—this would require 28 doses of oral naltrexon.</a:t>
            </a:r>
          </a:p>
          <a:p>
            <a:pPr eaLnBrk="1" hangingPunct="1">
              <a:spcBef>
                <a:spcPct val="0"/>
              </a:spcBef>
            </a:pPr>
            <a:endParaRPr lang="en-US" altLang="en-US"/>
          </a:p>
          <a:p>
            <a:pPr eaLnBrk="1" hangingPunct="1">
              <a:spcBef>
                <a:spcPct val="0"/>
              </a:spcBef>
            </a:pPr>
            <a:r>
              <a:rPr lang="en-US" altLang="en-US"/>
              <a:t>Once it is in, there is no way to remove it.  Therefore, the person is prevented from experiencing the effects of opioids and/or alcohol</a:t>
            </a:r>
          </a:p>
        </p:txBody>
      </p:sp>
    </p:spTree>
    <p:extLst>
      <p:ext uri="{BB962C8B-B14F-4D97-AF65-F5344CB8AC3E}">
        <p14:creationId xmlns:p14="http://schemas.microsoft.com/office/powerpoint/2010/main" val="302100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These medications can help to reduce the agitation associated with post acute withdrawal, block the pleasurable effects of alcohol, or discourage drinking by making the making the person sick if they drink.</a:t>
            </a:r>
          </a:p>
        </p:txBody>
      </p:sp>
      <p:sp>
        <p:nvSpPr>
          <p:cNvPr id="716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7E87FC9-00DD-4875-92FD-75648CBBDEF4}" type="slidenum">
              <a:rPr lang="en-US" altLang="en-US" sz="1200"/>
              <a:pPr algn="r" eaLnBrk="1" hangingPunct="1"/>
              <a:t>27</a:t>
            </a:fld>
            <a:endParaRPr lang="en-US" altLang="en-US" sz="1200"/>
          </a:p>
        </p:txBody>
      </p:sp>
    </p:spTree>
    <p:extLst>
      <p:ext uri="{BB962C8B-B14F-4D97-AF65-F5344CB8AC3E}">
        <p14:creationId xmlns:p14="http://schemas.microsoft.com/office/powerpoint/2010/main" val="3534538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Kreek MJ, (1992). Rationale for maintenance pharmacotherapy of opiate dependence. </a:t>
            </a:r>
            <a:r>
              <a:rPr lang="en-US" altLang="en-US" i="1"/>
              <a:t>Research publications - Association for Research in Nervous and Mental Disease</a:t>
            </a:r>
            <a:r>
              <a:rPr lang="en-US" altLang="en-US"/>
              <a:t>, </a:t>
            </a:r>
            <a:r>
              <a:rPr lang="en-US" altLang="en-US" i="1"/>
              <a:t>70</a:t>
            </a:r>
            <a:r>
              <a:rPr lang="en-US" altLang="en-US"/>
              <a:t>, 205-230.</a:t>
            </a:r>
          </a:p>
          <a:p>
            <a:endParaRPr lang="en-US" altLang="en-US"/>
          </a:p>
        </p:txBody>
      </p:sp>
      <p:sp>
        <p:nvSpPr>
          <p:cNvPr id="402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fld id="{7F565D3C-035C-40E5-A600-85078E59217E}" type="slidenum">
              <a:rPr lang="en-US" altLang="en-US" sz="1200" b="0" smtClean="0">
                <a:solidFill>
                  <a:schemeClr val="tx1"/>
                </a:solidFill>
              </a:rPr>
              <a:pPr/>
              <a:t>28</a:t>
            </a:fld>
            <a:endParaRPr lang="en-US" altLang="en-US" sz="1200" b="0">
              <a:solidFill>
                <a:schemeClr val="tx1"/>
              </a:solidFill>
            </a:endParaRPr>
          </a:p>
        </p:txBody>
      </p:sp>
    </p:spTree>
    <p:extLst>
      <p:ext uri="{BB962C8B-B14F-4D97-AF65-F5344CB8AC3E}">
        <p14:creationId xmlns:p14="http://schemas.microsoft.com/office/powerpoint/2010/main" val="338910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CC00"/>
                </a:solidFill>
                <a:latin typeface="Arial" charset="0"/>
              </a:defRPr>
            </a:lvl1pPr>
            <a:lvl2pPr marL="742950" indent="-285750">
              <a:defRPr sz="4400">
                <a:solidFill>
                  <a:srgbClr val="FFCC00"/>
                </a:solidFill>
                <a:latin typeface="Arial" charset="0"/>
              </a:defRPr>
            </a:lvl2pPr>
            <a:lvl3pPr marL="1143000" indent="-228600">
              <a:defRPr sz="4400">
                <a:solidFill>
                  <a:srgbClr val="FFCC00"/>
                </a:solidFill>
                <a:latin typeface="Arial" charset="0"/>
              </a:defRPr>
            </a:lvl3pPr>
            <a:lvl4pPr marL="1600200" indent="-228600">
              <a:defRPr sz="4400">
                <a:solidFill>
                  <a:srgbClr val="FFCC00"/>
                </a:solidFill>
                <a:latin typeface="Arial" charset="0"/>
              </a:defRPr>
            </a:lvl4pPr>
            <a:lvl5pPr marL="2057400" indent="-228600">
              <a:defRPr sz="4400">
                <a:solidFill>
                  <a:srgbClr val="FFCC00"/>
                </a:solidFill>
                <a:latin typeface="Arial" charset="0"/>
              </a:defRPr>
            </a:lvl5pPr>
            <a:lvl6pPr marL="2514600" indent="-228600" algn="ctr" eaLnBrk="0" fontAlgn="base" hangingPunct="0">
              <a:lnSpc>
                <a:spcPct val="80000"/>
              </a:lnSpc>
              <a:spcBef>
                <a:spcPct val="0"/>
              </a:spcBef>
              <a:spcAft>
                <a:spcPct val="0"/>
              </a:spcAft>
              <a:defRPr sz="4400">
                <a:solidFill>
                  <a:srgbClr val="FFCC00"/>
                </a:solidFill>
                <a:latin typeface="Arial" charset="0"/>
              </a:defRPr>
            </a:lvl6pPr>
            <a:lvl7pPr marL="2971800" indent="-228600" algn="ctr" eaLnBrk="0" fontAlgn="base" hangingPunct="0">
              <a:lnSpc>
                <a:spcPct val="80000"/>
              </a:lnSpc>
              <a:spcBef>
                <a:spcPct val="0"/>
              </a:spcBef>
              <a:spcAft>
                <a:spcPct val="0"/>
              </a:spcAft>
              <a:defRPr sz="4400">
                <a:solidFill>
                  <a:srgbClr val="FFCC00"/>
                </a:solidFill>
                <a:latin typeface="Arial" charset="0"/>
              </a:defRPr>
            </a:lvl7pPr>
            <a:lvl8pPr marL="3429000" indent="-228600" algn="ctr" eaLnBrk="0" fontAlgn="base" hangingPunct="0">
              <a:lnSpc>
                <a:spcPct val="80000"/>
              </a:lnSpc>
              <a:spcBef>
                <a:spcPct val="0"/>
              </a:spcBef>
              <a:spcAft>
                <a:spcPct val="0"/>
              </a:spcAft>
              <a:defRPr sz="4400">
                <a:solidFill>
                  <a:srgbClr val="FFCC00"/>
                </a:solidFill>
                <a:latin typeface="Arial" charset="0"/>
              </a:defRPr>
            </a:lvl8pPr>
            <a:lvl9pPr marL="3886200" indent="-228600" algn="ctr" eaLnBrk="0" fontAlgn="base" hangingPunct="0">
              <a:lnSpc>
                <a:spcPct val="80000"/>
              </a:lnSpc>
              <a:spcBef>
                <a:spcPct val="0"/>
              </a:spcBef>
              <a:spcAft>
                <a:spcPct val="0"/>
              </a:spcAft>
              <a:defRPr sz="4400">
                <a:solidFill>
                  <a:srgbClr val="FFCC00"/>
                </a:solidFill>
                <a:latin typeface="Arial" charset="0"/>
              </a:defRPr>
            </a:lvl9pPr>
          </a:lstStyle>
          <a:p>
            <a:fld id="{5E637551-B77E-4A20-B060-1977F2C153FB}" type="slidenum">
              <a:rPr lang="en-AU" altLang="en-US" sz="1200" smtClean="0">
                <a:solidFill>
                  <a:schemeClr val="tx1"/>
                </a:solidFill>
              </a:rPr>
              <a:pPr/>
              <a:t>29</a:t>
            </a:fld>
            <a:endParaRPr lang="en-AU" altLang="en-US" sz="1200">
              <a:solidFill>
                <a:schemeClr val="tx1"/>
              </a:solidFill>
            </a:endParaRPr>
          </a:p>
        </p:txBody>
      </p:sp>
      <p:sp>
        <p:nvSpPr>
          <p:cNvPr id="50179" name="Rectangle 2"/>
          <p:cNvSpPr>
            <a:spLocks noGrp="1" noRot="1" noChangeAspect="1" noChangeArrowheads="1" noTextEdit="1"/>
          </p:cNvSpPr>
          <p:nvPr>
            <p:ph type="sldImg"/>
          </p:nvPr>
        </p:nvSpPr>
        <p:spPr>
          <a:xfrm>
            <a:off x="409575" y="698500"/>
            <a:ext cx="6192838" cy="3484563"/>
          </a:xfrm>
          <a:ln/>
        </p:spPr>
      </p:sp>
      <p:sp>
        <p:nvSpPr>
          <p:cNvPr id="50180" name="Rectangle 3"/>
          <p:cNvSpPr>
            <a:spLocks noGrp="1" noChangeArrowheads="1"/>
          </p:cNvSpPr>
          <p:nvPr>
            <p:ph type="body" idx="1"/>
          </p:nvPr>
        </p:nvSpPr>
        <p:spPr>
          <a:xfrm>
            <a:off x="895350" y="4421188"/>
            <a:ext cx="5218113"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There are a few long-term health effects from use of methadone. Those known include:</a:t>
            </a:r>
          </a:p>
          <a:p>
            <a:pPr marL="387350" lvl="1" indent="-193675">
              <a:buFontTx/>
              <a:buChar char="•"/>
            </a:pPr>
            <a:r>
              <a:rPr lang="en-AU" altLang="en-US"/>
              <a:t>weight gain, possibly influenced by fluid retention and dietary changes</a:t>
            </a:r>
          </a:p>
          <a:p>
            <a:pPr marL="387350" lvl="1" indent="-193675">
              <a:buFontTx/>
              <a:buChar char="•"/>
            </a:pPr>
            <a:r>
              <a:rPr lang="en-AU" altLang="en-US"/>
              <a:t>reduced production of saliva </a:t>
            </a:r>
            <a:r>
              <a:rPr lang="en-AU" altLang="en-US">
                <a:cs typeface="Times New Roman" pitchFamily="18" charset="0"/>
              </a:rPr>
              <a:t>–</a:t>
            </a:r>
            <a:r>
              <a:rPr lang="en-AU" altLang="en-US"/>
              <a:t> may contribute to dental problems</a:t>
            </a:r>
          </a:p>
          <a:p>
            <a:pPr marL="387350" lvl="1" indent="-193675">
              <a:buFontTx/>
              <a:buChar char="•"/>
            </a:pPr>
            <a:r>
              <a:rPr lang="en-AU" altLang="en-US"/>
              <a:t>endocrine changes </a:t>
            </a:r>
            <a:r>
              <a:rPr lang="en-AU" altLang="en-US">
                <a:cs typeface="Times New Roman" pitchFamily="18" charset="0"/>
              </a:rPr>
              <a:t>–</a:t>
            </a:r>
            <a:r>
              <a:rPr lang="en-AU" altLang="en-US"/>
              <a:t> may result in impotence, low libido, disrupted menstrual cycle </a:t>
            </a:r>
          </a:p>
          <a:p>
            <a:pPr marL="387350" lvl="1" indent="-193675">
              <a:buFontTx/>
              <a:buChar char="•"/>
            </a:pPr>
            <a:r>
              <a:rPr lang="en-AU" altLang="en-US"/>
              <a:t>may be harmful in presence of underlying disease</a:t>
            </a:r>
            <a:r>
              <a:rPr lang="en-US" altLang="en-US"/>
              <a:t>;</a:t>
            </a:r>
            <a:r>
              <a:rPr lang="en-AU" altLang="en-US"/>
              <a:t> e.g. kidney or liver problems</a:t>
            </a:r>
          </a:p>
          <a:p>
            <a:pPr marL="387350" lvl="1" indent="-193675">
              <a:buFontTx/>
              <a:buChar char="•"/>
            </a:pPr>
            <a:r>
              <a:rPr lang="en-AU" altLang="en-US"/>
              <a:t>some effects disappear when dose is adjusted.</a:t>
            </a:r>
            <a:endParaRPr lang="en-US" altLang="en-US"/>
          </a:p>
        </p:txBody>
      </p:sp>
    </p:spTree>
    <p:extLst>
      <p:ext uri="{BB962C8B-B14F-4D97-AF65-F5344CB8AC3E}">
        <p14:creationId xmlns:p14="http://schemas.microsoft.com/office/powerpoint/2010/main" val="1302134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Methadone maintenance has been shown to reduce death rates by factors ranging from three fold to sixty-three fold. (1, 2, 3, 4, 5, 6)</a:t>
            </a:r>
          </a:p>
          <a:p>
            <a:r>
              <a:rPr lang="en-US" sz="1200" b="0" i="0" kern="1200" dirty="0">
                <a:solidFill>
                  <a:schemeClr val="tx1"/>
                </a:solidFill>
                <a:effectLst/>
                <a:latin typeface="Arial" charset="0"/>
                <a:ea typeface="+mn-ea"/>
                <a:cs typeface="+mn-cs"/>
              </a:rPr>
              <a:t>In one study, heroin addicts enrolled in methadone treatment were </a:t>
            </a:r>
            <a:r>
              <a:rPr lang="en-US" sz="1200" b="0" i="1" kern="1200" dirty="0">
                <a:solidFill>
                  <a:schemeClr val="tx1"/>
                </a:solidFill>
                <a:effectLst/>
                <a:latin typeface="Arial" charset="0"/>
                <a:ea typeface="+mn-ea"/>
                <a:cs typeface="+mn-cs"/>
              </a:rPr>
              <a:t>one-quarter</a:t>
            </a:r>
            <a:r>
              <a:rPr lang="en-US" sz="1200" b="0" i="0" kern="1200" dirty="0">
                <a:solidFill>
                  <a:schemeClr val="tx1"/>
                </a:solidFill>
                <a:effectLst/>
                <a:latin typeface="Arial" charset="0"/>
                <a:ea typeface="+mn-ea"/>
                <a:cs typeface="+mn-cs"/>
              </a:rPr>
              <a:t> as likely to die by heroin overdose or suicide as were heroin addicts not in methadone treatment. This study followed 296 heroin addicts for more than 15 years. In another study, a group of heroin addicts were followed over twenty years. One-third died within that time. Of the survivors, 48% were enrolled in a methadone program for treatment. The authors of the study concluded that heroin addiction is a chronic disease with a high fatality rate, and that methadone maintenance offered a significant benefit.</a:t>
            </a:r>
          </a:p>
          <a:p>
            <a:r>
              <a:rPr lang="en-US" sz="1200" b="0" i="0" kern="1200" dirty="0">
                <a:solidFill>
                  <a:schemeClr val="tx1"/>
                </a:solidFill>
                <a:effectLst/>
                <a:latin typeface="Arial" charset="0"/>
                <a:ea typeface="+mn-ea"/>
                <a:cs typeface="+mn-cs"/>
              </a:rPr>
              <a:t>We suspect, but don’t know for sure, that pain pill addicts will have similar rates of death, since both groups are addicted to opioids. Studies are being done now, following pain pill addicts to see if their outcome will be similar to heroin addicts.</a:t>
            </a:r>
          </a:p>
          <a:p>
            <a:r>
              <a:rPr lang="en-US" sz="1200" b="0" i="0" kern="1200" dirty="0">
                <a:solidFill>
                  <a:schemeClr val="tx1"/>
                </a:solidFill>
                <a:effectLst/>
                <a:latin typeface="Arial" charset="0"/>
                <a:ea typeface="+mn-ea"/>
                <a:cs typeface="+mn-cs"/>
              </a:rPr>
              <a:t>The young addicts of Eastern Tennessee are paying a heavy price for the denial of local officials.</a:t>
            </a:r>
          </a:p>
          <a:p>
            <a:r>
              <a:rPr lang="en-US" sz="1200" b="0" i="0" kern="1200" dirty="0" err="1">
                <a:solidFill>
                  <a:schemeClr val="tx1"/>
                </a:solidFill>
                <a:effectLst/>
                <a:latin typeface="Arial" charset="0"/>
                <a:ea typeface="+mn-ea"/>
                <a:cs typeface="+mn-cs"/>
              </a:rPr>
              <a:t>Caplehorn</a:t>
            </a:r>
            <a:r>
              <a:rPr lang="en-US" sz="1200" b="0" i="0" kern="1200" dirty="0">
                <a:solidFill>
                  <a:schemeClr val="tx1"/>
                </a:solidFill>
                <a:effectLst/>
                <a:latin typeface="Arial" charset="0"/>
                <a:ea typeface="+mn-ea"/>
                <a:cs typeface="+mn-cs"/>
              </a:rPr>
              <a:t> JR, Dalton MS, et. al., Methadone maintenance and addicts’ risk of fatal heroin overdose. </a:t>
            </a:r>
            <a:r>
              <a:rPr lang="en-US" sz="1200" b="0" i="1" kern="1200" dirty="0">
                <a:solidFill>
                  <a:schemeClr val="tx1"/>
                </a:solidFill>
                <a:effectLst/>
                <a:latin typeface="Arial" charset="0"/>
                <a:ea typeface="+mn-ea"/>
                <a:cs typeface="+mn-cs"/>
              </a:rPr>
              <a:t>Substance Use and Misuse, </a:t>
            </a:r>
            <a:r>
              <a:rPr lang="en-US" sz="1200" b="0" i="0" kern="1200" dirty="0">
                <a:solidFill>
                  <a:schemeClr val="tx1"/>
                </a:solidFill>
                <a:effectLst/>
                <a:latin typeface="Arial" charset="0"/>
                <a:ea typeface="+mn-ea"/>
                <a:cs typeface="+mn-cs"/>
              </a:rPr>
              <a:t>1996 Jan, 31(2):177-196. In this study of heroin addicts, the addicts in methadone treatment were one-quarter as likely to die by heroin overdose or suicide. This study followed two hundred and ninety-six methadone heroin addicts for more than fifteen years.</a:t>
            </a:r>
          </a:p>
          <a:p>
            <a:r>
              <a:rPr lang="en-US" sz="1200" b="0" i="0" kern="1200" dirty="0">
                <a:solidFill>
                  <a:schemeClr val="tx1"/>
                </a:solidFill>
                <a:effectLst/>
                <a:latin typeface="Arial" charset="0"/>
                <a:ea typeface="+mn-ea"/>
                <a:cs typeface="+mn-cs"/>
              </a:rPr>
              <a:t>Clausen T, Waal H, </a:t>
            </a:r>
            <a:r>
              <a:rPr lang="en-US" sz="1200" b="0" i="0" kern="1200" dirty="0" err="1">
                <a:solidFill>
                  <a:schemeClr val="tx1"/>
                </a:solidFill>
                <a:effectLst/>
                <a:latin typeface="Arial" charset="0"/>
                <a:ea typeface="+mn-ea"/>
                <a:cs typeface="+mn-cs"/>
              </a:rPr>
              <a:t>Thoresen</a:t>
            </a:r>
            <a:r>
              <a:rPr lang="en-US" sz="1200" b="0" i="0" kern="1200" dirty="0">
                <a:solidFill>
                  <a:schemeClr val="tx1"/>
                </a:solidFill>
                <a:effectLst/>
                <a:latin typeface="Arial" charset="0"/>
                <a:ea typeface="+mn-ea"/>
                <a:cs typeface="+mn-cs"/>
              </a:rPr>
              <a:t> M, </a:t>
            </a:r>
            <a:r>
              <a:rPr lang="en-US" sz="1200" b="0" i="0" kern="1200" dirty="0" err="1">
                <a:solidFill>
                  <a:schemeClr val="tx1"/>
                </a:solidFill>
                <a:effectLst/>
                <a:latin typeface="Arial" charset="0"/>
                <a:ea typeface="+mn-ea"/>
                <a:cs typeface="+mn-cs"/>
              </a:rPr>
              <a:t>Gossop</a:t>
            </a:r>
            <a:r>
              <a:rPr lang="en-US" sz="1200" b="0" i="0" kern="1200" dirty="0">
                <a:solidFill>
                  <a:schemeClr val="tx1"/>
                </a:solidFill>
                <a:effectLst/>
                <a:latin typeface="Arial" charset="0"/>
                <a:ea typeface="+mn-ea"/>
                <a:cs typeface="+mn-cs"/>
              </a:rPr>
              <a:t> M; Mortality among opiate users: opioid maintenance therapy, age and causes of death. </a:t>
            </a:r>
            <a:r>
              <a:rPr lang="en-US" sz="1200" b="0" i="1" kern="1200" dirty="0">
                <a:solidFill>
                  <a:schemeClr val="tx1"/>
                </a:solidFill>
                <a:effectLst/>
                <a:latin typeface="Arial" charset="0"/>
                <a:ea typeface="+mn-ea"/>
                <a:cs typeface="+mn-cs"/>
              </a:rPr>
              <a:t>Addiction </a:t>
            </a:r>
            <a:r>
              <a:rPr lang="en-US" sz="1200" b="0" i="0" kern="1200" dirty="0">
                <a:solidFill>
                  <a:schemeClr val="tx1"/>
                </a:solidFill>
                <a:effectLst/>
                <a:latin typeface="Arial" charset="0"/>
                <a:ea typeface="+mn-ea"/>
                <a:cs typeface="+mn-cs"/>
              </a:rPr>
              <a:t>2009; 104(8) 1356-62. This study looked at the causes of death for opioid addicts admitted to opioid maintenance therapy in Norway from 1997-2003. The authors found high rates of overdose deaths both prior to admission and after leaving treatment. Older patients retained in treatment died from medical reasons, other than overdose.</a:t>
            </a:r>
          </a:p>
          <a:p>
            <a:r>
              <a:rPr lang="en-US" sz="1200" b="0" i="0" kern="1200" dirty="0">
                <a:solidFill>
                  <a:schemeClr val="tx1"/>
                </a:solidFill>
                <a:effectLst/>
                <a:latin typeface="Arial" charset="0"/>
                <a:ea typeface="+mn-ea"/>
                <a:cs typeface="+mn-cs"/>
              </a:rPr>
              <a:t> Goldstein A, Herrera J, Heroin addicts and methadone treatment in Albuquerque: a year follow-up. </a:t>
            </a:r>
            <a:r>
              <a:rPr lang="en-US" sz="1200" b="0" i="1" kern="1200" dirty="0">
                <a:solidFill>
                  <a:schemeClr val="tx1"/>
                </a:solidFill>
                <a:effectLst/>
                <a:latin typeface="Arial" charset="0"/>
                <a:ea typeface="+mn-ea"/>
                <a:cs typeface="+mn-cs"/>
              </a:rPr>
              <a:t>Drug and Alcohol Dependence </a:t>
            </a:r>
            <a:r>
              <a:rPr lang="en-US" sz="1200" b="0" i="0" kern="1200" dirty="0">
                <a:solidFill>
                  <a:schemeClr val="tx1"/>
                </a:solidFill>
                <a:effectLst/>
                <a:latin typeface="Arial" charset="0"/>
                <a:ea typeface="+mn-ea"/>
                <a:cs typeface="+mn-cs"/>
              </a:rPr>
              <a:t>1995 Dec; 40 (2): p. 139-150. A group of heroin addicts were followed over twenty years. One-third died within that time, and of the survivors, 48% were on a methadone maintenance program. The author concluded that heroin addiction is a chronic disease with a high fatality rate, and methadone maintenance offered a significant benefit.</a:t>
            </a:r>
          </a:p>
          <a:p>
            <a:r>
              <a:rPr lang="en-US" sz="1200" b="0" i="0" kern="1200" dirty="0" err="1">
                <a:solidFill>
                  <a:schemeClr val="tx1"/>
                </a:solidFill>
                <a:effectLst/>
                <a:latin typeface="Arial" charset="0"/>
                <a:ea typeface="+mn-ea"/>
                <a:cs typeface="+mn-cs"/>
              </a:rPr>
              <a:t>Gronbladh</a:t>
            </a:r>
            <a:r>
              <a:rPr lang="en-US" sz="1200" b="0" i="0" kern="1200" dirty="0">
                <a:solidFill>
                  <a:schemeClr val="tx1"/>
                </a:solidFill>
                <a:effectLst/>
                <a:latin typeface="Arial" charset="0"/>
                <a:ea typeface="+mn-ea"/>
                <a:cs typeface="+mn-cs"/>
              </a:rPr>
              <a:t> L, </a:t>
            </a:r>
            <a:r>
              <a:rPr lang="en-US" sz="1200" b="0" i="0" kern="1200" dirty="0" err="1">
                <a:solidFill>
                  <a:schemeClr val="tx1"/>
                </a:solidFill>
                <a:effectLst/>
                <a:latin typeface="Arial" charset="0"/>
                <a:ea typeface="+mn-ea"/>
                <a:cs typeface="+mn-cs"/>
              </a:rPr>
              <a:t>Ohlund</a:t>
            </a:r>
            <a:r>
              <a:rPr lang="en-US" sz="1200" b="0" i="0" kern="1200" dirty="0">
                <a:solidFill>
                  <a:schemeClr val="tx1"/>
                </a:solidFill>
                <a:effectLst/>
                <a:latin typeface="Arial" charset="0"/>
                <a:ea typeface="+mn-ea"/>
                <a:cs typeface="+mn-cs"/>
              </a:rPr>
              <a:t> LS, </a:t>
            </a:r>
            <a:r>
              <a:rPr lang="en-US" sz="1200" b="0" i="0" kern="1200" dirty="0" err="1">
                <a:solidFill>
                  <a:schemeClr val="tx1"/>
                </a:solidFill>
                <a:effectLst/>
                <a:latin typeface="Arial" charset="0"/>
                <a:ea typeface="+mn-ea"/>
                <a:cs typeface="+mn-cs"/>
              </a:rPr>
              <a:t>Gunne</a:t>
            </a:r>
            <a:r>
              <a:rPr lang="en-US" sz="1200" b="0" i="0" kern="1200" dirty="0">
                <a:solidFill>
                  <a:schemeClr val="tx1"/>
                </a:solidFill>
                <a:effectLst/>
                <a:latin typeface="Arial" charset="0"/>
                <a:ea typeface="+mn-ea"/>
                <a:cs typeface="+mn-cs"/>
              </a:rPr>
              <a:t> LM, Mortality in heroin addiction: Impact of methadone treatment, </a:t>
            </a:r>
            <a:r>
              <a:rPr lang="en-US" sz="1200" b="0" i="1" kern="1200" dirty="0" err="1">
                <a:solidFill>
                  <a:schemeClr val="tx1"/>
                </a:solidFill>
                <a:effectLst/>
                <a:latin typeface="Arial" charset="0"/>
                <a:ea typeface="+mn-ea"/>
                <a:cs typeface="+mn-cs"/>
              </a:rPr>
              <a:t>Acta</a:t>
            </a:r>
            <a:r>
              <a:rPr lang="en-US" sz="1200" b="0" i="1" kern="1200" dirty="0">
                <a:solidFill>
                  <a:schemeClr val="tx1"/>
                </a:solidFill>
                <a:effectLst/>
                <a:latin typeface="Arial" charset="0"/>
                <a:ea typeface="+mn-ea"/>
                <a:cs typeface="+mn-cs"/>
              </a:rPr>
              <a:t> </a:t>
            </a:r>
            <a:r>
              <a:rPr lang="en-US" sz="1200" b="0" i="1" kern="1200" dirty="0" err="1">
                <a:solidFill>
                  <a:schemeClr val="tx1"/>
                </a:solidFill>
                <a:effectLst/>
                <a:latin typeface="Arial" charset="0"/>
                <a:ea typeface="+mn-ea"/>
                <a:cs typeface="+mn-cs"/>
              </a:rPr>
              <a:t>Psychiatrica</a:t>
            </a:r>
            <a:r>
              <a:rPr lang="en-US" sz="1200" b="0" i="1" kern="1200" dirty="0">
                <a:solidFill>
                  <a:schemeClr val="tx1"/>
                </a:solidFill>
                <a:effectLst/>
                <a:latin typeface="Arial" charset="0"/>
                <a:ea typeface="+mn-ea"/>
                <a:cs typeface="+mn-cs"/>
              </a:rPr>
              <a:t> </a:t>
            </a:r>
            <a:r>
              <a:rPr lang="en-US" sz="1200" b="0" i="1" kern="1200" dirty="0" err="1">
                <a:solidFill>
                  <a:schemeClr val="tx1"/>
                </a:solidFill>
                <a:effectLst/>
                <a:latin typeface="Arial" charset="0"/>
                <a:ea typeface="+mn-ea"/>
                <a:cs typeface="+mn-cs"/>
              </a:rPr>
              <a:t>Scandinavica</a:t>
            </a:r>
            <a:r>
              <a:rPr lang="en-US" sz="1200" b="0" i="0" kern="1200" dirty="0">
                <a:solidFill>
                  <a:schemeClr val="tx1"/>
                </a:solidFill>
                <a:effectLst/>
                <a:latin typeface="Arial" charset="0"/>
                <a:ea typeface="+mn-ea"/>
                <a:cs typeface="+mn-cs"/>
              </a:rPr>
              <a:t> Volume 82 (3) p. 223-227. Treatment of heroin addicts with methadone maintenance resulted in a significant drop in mortality, compared to untreated heroin addicts. Untreated addicts had a death rate 63 times expected for their age and gender; heroin addicts maintained on methadone had a death rate of 8 times expected, and most of that mortality was from diseases acquired prior to treatment with methadone.</a:t>
            </a:r>
          </a:p>
          <a:p>
            <a:r>
              <a:rPr lang="en-US" sz="1200" b="0" i="0" kern="1200" dirty="0" err="1">
                <a:solidFill>
                  <a:schemeClr val="tx1"/>
                </a:solidFill>
                <a:effectLst/>
                <a:latin typeface="Arial" charset="0"/>
                <a:ea typeface="+mn-ea"/>
                <a:cs typeface="+mn-cs"/>
              </a:rPr>
              <a:t>Scherbaum</a:t>
            </a:r>
            <a:r>
              <a:rPr lang="en-US" sz="1200" b="0" i="0" kern="1200" dirty="0">
                <a:solidFill>
                  <a:schemeClr val="tx1"/>
                </a:solidFill>
                <a:effectLst/>
                <a:latin typeface="Arial" charset="0"/>
                <a:ea typeface="+mn-ea"/>
                <a:cs typeface="+mn-cs"/>
              </a:rPr>
              <a:t> N, </a:t>
            </a:r>
            <a:r>
              <a:rPr lang="en-US" sz="1200" b="0" i="0" kern="1200" dirty="0" err="1">
                <a:solidFill>
                  <a:schemeClr val="tx1"/>
                </a:solidFill>
                <a:effectLst/>
                <a:latin typeface="Arial" charset="0"/>
                <a:ea typeface="+mn-ea"/>
                <a:cs typeface="+mn-cs"/>
              </a:rPr>
              <a:t>Specka</a:t>
            </a:r>
            <a:r>
              <a:rPr lang="en-US" sz="1200" b="0" i="0" kern="1200" dirty="0">
                <a:solidFill>
                  <a:schemeClr val="tx1"/>
                </a:solidFill>
                <a:effectLst/>
                <a:latin typeface="Arial" charset="0"/>
                <a:ea typeface="+mn-ea"/>
                <a:cs typeface="+mn-cs"/>
              </a:rPr>
              <a:t> M, et.al., Does maintenance treatment reduce the mortality rate of opioid addicts? </a:t>
            </a:r>
            <a:r>
              <a:rPr lang="en-US" sz="1200" b="0" i="1" kern="1200" dirty="0" err="1">
                <a:solidFill>
                  <a:schemeClr val="tx1"/>
                </a:solidFill>
                <a:effectLst/>
                <a:latin typeface="Arial" charset="0"/>
                <a:ea typeface="+mn-ea"/>
                <a:cs typeface="+mn-cs"/>
              </a:rPr>
              <a:t>Fortschr</a:t>
            </a:r>
            <a:r>
              <a:rPr lang="en-US" sz="1200" b="0" i="1" kern="1200" dirty="0">
                <a:solidFill>
                  <a:schemeClr val="tx1"/>
                </a:solidFill>
                <a:effectLst/>
                <a:latin typeface="Arial" charset="0"/>
                <a:ea typeface="+mn-ea"/>
                <a:cs typeface="+mn-cs"/>
              </a:rPr>
              <a:t> </a:t>
            </a:r>
            <a:r>
              <a:rPr lang="en-US" sz="1200" b="0" i="1" kern="1200" dirty="0" err="1">
                <a:solidFill>
                  <a:schemeClr val="tx1"/>
                </a:solidFill>
                <a:effectLst/>
                <a:latin typeface="Arial" charset="0"/>
                <a:ea typeface="+mn-ea"/>
                <a:cs typeface="+mn-cs"/>
              </a:rPr>
              <a:t>Neurol</a:t>
            </a:r>
            <a:r>
              <a:rPr lang="en-US" sz="1200" b="0" i="1" kern="1200" dirty="0">
                <a:solidFill>
                  <a:schemeClr val="tx1"/>
                </a:solidFill>
                <a:effectLst/>
                <a:latin typeface="Arial" charset="0"/>
                <a:ea typeface="+mn-ea"/>
                <a:cs typeface="+mn-cs"/>
              </a:rPr>
              <a:t> </a:t>
            </a:r>
            <a:r>
              <a:rPr lang="en-US" sz="1200" b="0" i="1" kern="1200" dirty="0" err="1">
                <a:solidFill>
                  <a:schemeClr val="tx1"/>
                </a:solidFill>
                <a:effectLst/>
                <a:latin typeface="Arial" charset="0"/>
                <a:ea typeface="+mn-ea"/>
                <a:cs typeface="+mn-cs"/>
              </a:rPr>
              <a:t>Psychiatr</a:t>
            </a:r>
            <a:r>
              <a:rPr lang="en-US" sz="1200" b="0" i="1"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2002, 70(9):455-461. Opioid addicts in continuous treatment with methadone had a much lower mortality rate (1.6% per year) than opioid addicts who left treatment (8.1% per year).</a:t>
            </a:r>
          </a:p>
          <a:p>
            <a:r>
              <a:rPr lang="en-US" sz="1200" b="0" i="0" kern="1200" dirty="0" err="1">
                <a:solidFill>
                  <a:schemeClr val="tx1"/>
                </a:solidFill>
                <a:effectLst/>
                <a:latin typeface="Arial" charset="0"/>
                <a:ea typeface="+mn-ea"/>
                <a:cs typeface="+mn-cs"/>
              </a:rPr>
              <a:t>Zanis</a:t>
            </a:r>
            <a:r>
              <a:rPr lang="en-US" sz="1200" b="0" i="0" kern="1200" dirty="0">
                <a:solidFill>
                  <a:schemeClr val="tx1"/>
                </a:solidFill>
                <a:effectLst/>
                <a:latin typeface="Arial" charset="0"/>
                <a:ea typeface="+mn-ea"/>
                <a:cs typeface="+mn-cs"/>
              </a:rPr>
              <a:t> D, Woody G; One-year mortality rates following methadone treatment </a:t>
            </a:r>
            <a:r>
              <a:rPr lang="en-US" sz="1200" b="0" i="0" kern="1200" dirty="0" err="1">
                <a:solidFill>
                  <a:schemeClr val="tx1"/>
                </a:solidFill>
                <a:effectLst/>
                <a:latin typeface="Arial" charset="0"/>
                <a:ea typeface="+mn-ea"/>
                <a:cs typeface="+mn-cs"/>
              </a:rPr>
              <a:t>discharge.</a:t>
            </a:r>
            <a:r>
              <a:rPr lang="en-US" sz="1200" b="0" i="1" kern="1200" dirty="0" err="1">
                <a:solidFill>
                  <a:schemeClr val="tx1"/>
                </a:solidFill>
                <a:effectLst/>
                <a:latin typeface="Arial" charset="0"/>
                <a:ea typeface="+mn-ea"/>
                <a:cs typeface="+mn-cs"/>
              </a:rPr>
              <a:t>Drug</a:t>
            </a:r>
            <a:r>
              <a:rPr lang="en-US" sz="1200" b="0" i="1" kern="1200" dirty="0">
                <a:solidFill>
                  <a:schemeClr val="tx1"/>
                </a:solidFill>
                <a:effectLst/>
                <a:latin typeface="Arial" charset="0"/>
                <a:ea typeface="+mn-ea"/>
                <a:cs typeface="+mn-cs"/>
              </a:rPr>
              <a:t> and Alcohol Dependence, </a:t>
            </a:r>
            <a:r>
              <a:rPr lang="en-US" sz="1200" b="0" i="0" kern="1200" dirty="0">
                <a:solidFill>
                  <a:schemeClr val="tx1"/>
                </a:solidFill>
                <a:effectLst/>
                <a:latin typeface="Arial" charset="0"/>
                <a:ea typeface="+mn-ea"/>
                <a:cs typeface="+mn-cs"/>
              </a:rPr>
              <a:t>1998: vol.52 (3) 257-260. Five hundred and seven patients in a methadone maintenance program were followed for one year. In that time, 110 patients were discharged and were not in treatment anywhere. Of these patients, 8.2% were dead, mostly from heroin overdose. Of the patients retained in treatment, only 1% died. The authors conclude that even if patients enrolled in methadone maintenance treatment have a less-than-desired response to treatment, given the high death rate for heroin addicts not in treatment, these addicts should not be kicked out of the methadone clinic.</a:t>
            </a:r>
          </a:p>
          <a:p>
            <a:endParaRPr lang="en-US" dirty="0"/>
          </a:p>
        </p:txBody>
      </p:sp>
      <p:sp>
        <p:nvSpPr>
          <p:cNvPr id="4" name="Slide Number Placeholder 3"/>
          <p:cNvSpPr>
            <a:spLocks noGrp="1"/>
          </p:cNvSpPr>
          <p:nvPr>
            <p:ph type="sldNum" sz="quarter" idx="10"/>
          </p:nvPr>
        </p:nvSpPr>
        <p:spPr/>
        <p:txBody>
          <a:bodyPr/>
          <a:lstStyle/>
          <a:p>
            <a:pPr>
              <a:defRPr/>
            </a:pPr>
            <a:fld id="{214531C4-7D98-46A4-97AA-1069969D71D4}" type="slidenum">
              <a:rPr lang="en-US" smtClean="0"/>
              <a:pPr>
                <a:defRPr/>
              </a:pPr>
              <a:t>30</a:t>
            </a:fld>
            <a:endParaRPr lang="en-US"/>
          </a:p>
        </p:txBody>
      </p:sp>
    </p:spTree>
    <p:extLst>
      <p:ext uri="{BB962C8B-B14F-4D97-AF65-F5344CB8AC3E}">
        <p14:creationId xmlns:p14="http://schemas.microsoft.com/office/powerpoint/2010/main" val="3552922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FFCC00"/>
                </a:solidFill>
                <a:latin typeface="Arial" charset="0"/>
              </a:defRPr>
            </a:lvl1pPr>
            <a:lvl2pPr marL="742950" indent="-285750">
              <a:defRPr sz="4000" b="1">
                <a:solidFill>
                  <a:srgbClr val="FFCC00"/>
                </a:solidFill>
                <a:latin typeface="Arial" charset="0"/>
              </a:defRPr>
            </a:lvl2pPr>
            <a:lvl3pPr marL="1143000" indent="-228600">
              <a:defRPr sz="4000" b="1">
                <a:solidFill>
                  <a:srgbClr val="FFCC00"/>
                </a:solidFill>
                <a:latin typeface="Arial" charset="0"/>
              </a:defRPr>
            </a:lvl3pPr>
            <a:lvl4pPr marL="1600200" indent="-228600">
              <a:defRPr sz="4000" b="1">
                <a:solidFill>
                  <a:srgbClr val="FFCC00"/>
                </a:solidFill>
                <a:latin typeface="Arial" charset="0"/>
              </a:defRPr>
            </a:lvl4pPr>
            <a:lvl5pPr marL="2057400" indent="-228600">
              <a:defRPr sz="4000" b="1">
                <a:solidFill>
                  <a:srgbClr val="FFCC00"/>
                </a:solidFill>
                <a:latin typeface="Arial" charset="0"/>
              </a:defRPr>
            </a:lvl5pPr>
            <a:lvl6pPr marL="2514600" indent="-228600" algn="ctr" eaLnBrk="0" fontAlgn="base" hangingPunct="0">
              <a:lnSpc>
                <a:spcPct val="80000"/>
              </a:lnSpc>
              <a:spcBef>
                <a:spcPct val="0"/>
              </a:spcBef>
              <a:spcAft>
                <a:spcPct val="0"/>
              </a:spcAft>
              <a:defRPr sz="4000" b="1">
                <a:solidFill>
                  <a:srgbClr val="FFCC00"/>
                </a:solidFill>
                <a:latin typeface="Arial" charset="0"/>
              </a:defRPr>
            </a:lvl6pPr>
            <a:lvl7pPr marL="2971800" indent="-228600" algn="ctr" eaLnBrk="0" fontAlgn="base" hangingPunct="0">
              <a:lnSpc>
                <a:spcPct val="80000"/>
              </a:lnSpc>
              <a:spcBef>
                <a:spcPct val="0"/>
              </a:spcBef>
              <a:spcAft>
                <a:spcPct val="0"/>
              </a:spcAft>
              <a:defRPr sz="4000" b="1">
                <a:solidFill>
                  <a:srgbClr val="FFCC00"/>
                </a:solidFill>
                <a:latin typeface="Arial" charset="0"/>
              </a:defRPr>
            </a:lvl7pPr>
            <a:lvl8pPr marL="3429000" indent="-228600" algn="ctr" eaLnBrk="0" fontAlgn="base" hangingPunct="0">
              <a:lnSpc>
                <a:spcPct val="80000"/>
              </a:lnSpc>
              <a:spcBef>
                <a:spcPct val="0"/>
              </a:spcBef>
              <a:spcAft>
                <a:spcPct val="0"/>
              </a:spcAft>
              <a:defRPr sz="4000" b="1">
                <a:solidFill>
                  <a:srgbClr val="FFCC00"/>
                </a:solidFill>
                <a:latin typeface="Arial" charset="0"/>
              </a:defRPr>
            </a:lvl8pPr>
            <a:lvl9pPr marL="3886200" indent="-228600" algn="ctr" eaLnBrk="0" fontAlgn="base" hangingPunct="0">
              <a:lnSpc>
                <a:spcPct val="80000"/>
              </a:lnSpc>
              <a:spcBef>
                <a:spcPct val="0"/>
              </a:spcBef>
              <a:spcAft>
                <a:spcPct val="0"/>
              </a:spcAft>
              <a:defRPr sz="4000" b="1">
                <a:solidFill>
                  <a:srgbClr val="FFCC00"/>
                </a:solidFill>
                <a:latin typeface="Arial" charset="0"/>
              </a:defRPr>
            </a:lvl9pPr>
          </a:lstStyle>
          <a:p>
            <a:pPr algn="r" eaLnBrk="1" hangingPunct="1">
              <a:lnSpc>
                <a:spcPct val="100000"/>
              </a:lnSpc>
            </a:pPr>
            <a:fld id="{35DA4D26-FD9E-4F61-B92D-9D3D8CB9F0EA}" type="slidenum">
              <a:rPr lang="en-US" altLang="en-US" sz="1200" b="0">
                <a:solidFill>
                  <a:schemeClr val="tx1"/>
                </a:solidFill>
              </a:rPr>
              <a:pPr algn="r" eaLnBrk="1" hangingPunct="1">
                <a:lnSpc>
                  <a:spcPct val="100000"/>
                </a:lnSpc>
              </a:pPr>
              <a:t>32</a:t>
            </a:fld>
            <a:endParaRPr lang="en-US" altLang="en-US" sz="1200" b="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905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p>
          <a:p>
            <a:r>
              <a:rPr lang="en-US" dirty="0"/>
              <a:t>T</a:t>
            </a:r>
          </a:p>
          <a:p>
            <a:r>
              <a:rPr lang="en-US" dirty="0"/>
              <a:t>F</a:t>
            </a:r>
          </a:p>
          <a:p>
            <a:r>
              <a:rPr lang="en-US" dirty="0"/>
              <a:t>F</a:t>
            </a:r>
          </a:p>
          <a:p>
            <a:r>
              <a:rPr lang="en-US" dirty="0"/>
              <a:t>T</a:t>
            </a:r>
          </a:p>
          <a:p>
            <a:r>
              <a:rPr lang="en-US" dirty="0"/>
              <a:t>T</a:t>
            </a:r>
          </a:p>
          <a:p>
            <a:endParaRPr lang="en-US" dirty="0"/>
          </a:p>
        </p:txBody>
      </p:sp>
      <p:sp>
        <p:nvSpPr>
          <p:cNvPr id="4" name="Slide Number Placeholder 3"/>
          <p:cNvSpPr>
            <a:spLocks noGrp="1"/>
          </p:cNvSpPr>
          <p:nvPr>
            <p:ph type="sldNum" sz="quarter" idx="10"/>
          </p:nvPr>
        </p:nvSpPr>
        <p:spPr/>
        <p:txBody>
          <a:bodyPr/>
          <a:lstStyle/>
          <a:p>
            <a:fld id="{D3AF5B8F-9472-4377-982C-49DE305D5956}" type="slidenum">
              <a:rPr lang="en-US" smtClean="0"/>
              <a:t>36</a:t>
            </a:fld>
            <a:endParaRPr lang="en-US"/>
          </a:p>
        </p:txBody>
      </p:sp>
    </p:spTree>
    <p:extLst>
      <p:ext uri="{BB962C8B-B14F-4D97-AF65-F5344CB8AC3E}">
        <p14:creationId xmlns:p14="http://schemas.microsoft.com/office/powerpoint/2010/main" val="232640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p>
          <a:p>
            <a:r>
              <a:rPr lang="en-US" dirty="0"/>
              <a:t>T</a:t>
            </a:r>
          </a:p>
          <a:p>
            <a:r>
              <a:rPr lang="en-US" dirty="0"/>
              <a:t>F</a:t>
            </a:r>
          </a:p>
          <a:p>
            <a:r>
              <a:rPr lang="en-US" dirty="0"/>
              <a:t>F</a:t>
            </a:r>
          </a:p>
          <a:p>
            <a:r>
              <a:rPr lang="en-US" dirty="0"/>
              <a:t>T</a:t>
            </a:r>
          </a:p>
          <a:p>
            <a:r>
              <a:rPr lang="en-US" dirty="0"/>
              <a:t>T</a:t>
            </a:r>
          </a:p>
          <a:p>
            <a:endParaRPr lang="en-US" dirty="0"/>
          </a:p>
        </p:txBody>
      </p:sp>
      <p:sp>
        <p:nvSpPr>
          <p:cNvPr id="4" name="Slide Number Placeholder 3"/>
          <p:cNvSpPr>
            <a:spLocks noGrp="1"/>
          </p:cNvSpPr>
          <p:nvPr>
            <p:ph type="sldNum" sz="quarter" idx="10"/>
          </p:nvPr>
        </p:nvSpPr>
        <p:spPr/>
        <p:txBody>
          <a:bodyPr/>
          <a:lstStyle/>
          <a:p>
            <a:fld id="{D3AF5B8F-9472-4377-982C-49DE305D5956}" type="slidenum">
              <a:rPr lang="en-US" smtClean="0"/>
              <a:t>37</a:t>
            </a:fld>
            <a:endParaRPr lang="en-US"/>
          </a:p>
        </p:txBody>
      </p:sp>
    </p:spTree>
    <p:extLst>
      <p:ext uri="{BB962C8B-B14F-4D97-AF65-F5344CB8AC3E}">
        <p14:creationId xmlns:p14="http://schemas.microsoft.com/office/powerpoint/2010/main" val="354402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F5B8F-9472-4377-982C-49DE305D5956}" type="slidenum">
              <a:rPr lang="en-US" smtClean="0"/>
              <a:t>3</a:t>
            </a:fld>
            <a:endParaRPr lang="en-US"/>
          </a:p>
        </p:txBody>
      </p:sp>
    </p:spTree>
    <p:extLst>
      <p:ext uri="{BB962C8B-B14F-4D97-AF65-F5344CB8AC3E}">
        <p14:creationId xmlns:p14="http://schemas.microsoft.com/office/powerpoint/2010/main" val="55459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8CECE-E194-45A6-82CD-0A757BBE95CB}" type="slidenum">
              <a:rPr lang="en-US" altLang="en-US"/>
              <a:pPr/>
              <a:t>6</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228600" indent="-228600" eaLnBrk="1" hangingPunct="1"/>
            <a:r>
              <a:rPr lang="en-GB" altLang="en-US" dirty="0"/>
              <a:t>http://www.samhsa.gov/data/sites/default/files/NSDUH-FRR1-2014/NSDUH-FRR1-2014.pdf</a:t>
            </a:r>
          </a:p>
          <a:p>
            <a:pPr marL="228600" indent="-228600" eaLnBrk="1" hangingPunct="1"/>
            <a:endParaRPr lang="en-GB" altLang="en-US" dirty="0"/>
          </a:p>
          <a:p>
            <a:pPr marL="228600" indent="-228600" eaLnBrk="1" hangingPunct="1"/>
            <a:r>
              <a:rPr lang="en-GB" altLang="en-US" dirty="0"/>
              <a:t>http://www.niaaa.nih.gov/alcohol-health/overview-alcohol-consumption/moderate-binge-drinking</a:t>
            </a:r>
          </a:p>
          <a:p>
            <a:pPr marL="228600" indent="-228600" eaLnBrk="1" hangingPunct="1"/>
            <a:endParaRPr lang="en-GB" altLang="en-US" dirty="0"/>
          </a:p>
          <a:p>
            <a:pPr marL="228600" indent="-228600" eaLnBrk="1" hangingPunct="1"/>
            <a:r>
              <a:rPr lang="en-GB" altLang="en-US" dirty="0"/>
              <a:t>http://www.samhsa.gov/data/sites/default/files/NSDUH-FRR1-2014/NSDUH-FRR1-2014.pdf</a:t>
            </a:r>
          </a:p>
        </p:txBody>
      </p:sp>
    </p:spTree>
    <p:extLst>
      <p:ext uri="{BB962C8B-B14F-4D97-AF65-F5344CB8AC3E}">
        <p14:creationId xmlns:p14="http://schemas.microsoft.com/office/powerpoint/2010/main" val="3834198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8CECE-E194-45A6-82CD-0A757BBE95CB}" type="slidenum">
              <a:rPr lang="en-US" altLang="en-US"/>
              <a:pPr/>
              <a:t>8</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GB" altLang="en-US" dirty="0"/>
              <a:t>http://www.samhsa.gov/data/sites/default/files/NSDUH-FRR1-2014/NSDUH-FRR1-2014.pdf</a:t>
            </a:r>
          </a:p>
          <a:p>
            <a:pPr marL="228600" indent="-228600" eaLnBrk="1" hangingPunct="1"/>
            <a:endParaRPr lang="en-GB" altLang="en-US" dirty="0"/>
          </a:p>
        </p:txBody>
      </p:sp>
    </p:spTree>
    <p:extLst>
      <p:ext uri="{BB962C8B-B14F-4D97-AF65-F5344CB8AC3E}">
        <p14:creationId xmlns:p14="http://schemas.microsoft.com/office/powerpoint/2010/main" val="233687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8CECE-E194-45A6-82CD-0A757BBE95CB}" type="slidenum">
              <a:rPr lang="en-US" altLang="en-US"/>
              <a:pPr/>
              <a:t>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228600" indent="-228600" eaLnBrk="1" hangingPunct="1"/>
            <a:r>
              <a:rPr lang="en-GB" altLang="en-US" dirty="0"/>
              <a:t>Brief: https://www.whitehouse.gov/the-press-office/2015/10/21/fact-sheet-obama-administration-announces-public-and-private-sector</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altLang="en-US" dirty="0"/>
              <a:t>Data: </a:t>
            </a:r>
            <a:r>
              <a:rPr lang="en-US" dirty="0"/>
              <a:t>Source: NSDUH, 2014</a:t>
            </a:r>
          </a:p>
          <a:p>
            <a:pPr marL="228600" indent="-228600" eaLnBrk="1" hangingPunct="1"/>
            <a:endParaRPr lang="en-GB" altLang="en-US" dirty="0"/>
          </a:p>
        </p:txBody>
      </p:sp>
    </p:spTree>
    <p:extLst>
      <p:ext uri="{BB962C8B-B14F-4D97-AF65-F5344CB8AC3E}">
        <p14:creationId xmlns:p14="http://schemas.microsoft.com/office/powerpoint/2010/main" val="560870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058" indent="-285407" eaLnBrk="0" hangingPunct="0">
              <a:defRPr sz="2400">
                <a:solidFill>
                  <a:schemeClr val="tx1"/>
                </a:solidFill>
                <a:latin typeface="Times New Roman" pitchFamily="18" charset="0"/>
              </a:defRPr>
            </a:lvl2pPr>
            <a:lvl3pPr marL="1141628" indent="-228326" eaLnBrk="0" hangingPunct="0">
              <a:defRPr sz="2400">
                <a:solidFill>
                  <a:schemeClr val="tx1"/>
                </a:solidFill>
                <a:latin typeface="Times New Roman" pitchFamily="18" charset="0"/>
              </a:defRPr>
            </a:lvl3pPr>
            <a:lvl4pPr marL="1598280" indent="-228326" eaLnBrk="0" hangingPunct="0">
              <a:defRPr sz="2400">
                <a:solidFill>
                  <a:schemeClr val="tx1"/>
                </a:solidFill>
                <a:latin typeface="Times New Roman" pitchFamily="18" charset="0"/>
              </a:defRPr>
            </a:lvl4pPr>
            <a:lvl5pPr marL="2054931" indent="-228326" eaLnBrk="0" hangingPunct="0">
              <a:defRPr sz="2400">
                <a:solidFill>
                  <a:schemeClr val="tx1"/>
                </a:solidFill>
                <a:latin typeface="Times New Roman" pitchFamily="18" charset="0"/>
              </a:defRPr>
            </a:lvl5pPr>
            <a:lvl6pPr marL="2511582" indent="-228326" eaLnBrk="0" fontAlgn="base" hangingPunct="0">
              <a:spcBef>
                <a:spcPct val="0"/>
              </a:spcBef>
              <a:spcAft>
                <a:spcPct val="0"/>
              </a:spcAft>
              <a:defRPr sz="2400">
                <a:solidFill>
                  <a:schemeClr val="tx1"/>
                </a:solidFill>
                <a:latin typeface="Times New Roman" pitchFamily="18" charset="0"/>
              </a:defRPr>
            </a:lvl6pPr>
            <a:lvl7pPr marL="2968234" indent="-228326" eaLnBrk="0" fontAlgn="base" hangingPunct="0">
              <a:spcBef>
                <a:spcPct val="0"/>
              </a:spcBef>
              <a:spcAft>
                <a:spcPct val="0"/>
              </a:spcAft>
              <a:defRPr sz="2400">
                <a:solidFill>
                  <a:schemeClr val="tx1"/>
                </a:solidFill>
                <a:latin typeface="Times New Roman" pitchFamily="18" charset="0"/>
              </a:defRPr>
            </a:lvl7pPr>
            <a:lvl8pPr marL="3424885" indent="-228326" eaLnBrk="0" fontAlgn="base" hangingPunct="0">
              <a:spcBef>
                <a:spcPct val="0"/>
              </a:spcBef>
              <a:spcAft>
                <a:spcPct val="0"/>
              </a:spcAft>
              <a:defRPr sz="2400">
                <a:solidFill>
                  <a:schemeClr val="tx1"/>
                </a:solidFill>
                <a:latin typeface="Times New Roman" pitchFamily="18" charset="0"/>
              </a:defRPr>
            </a:lvl8pPr>
            <a:lvl9pPr marL="3881537" indent="-228326"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0618D9D-4264-4DA2-9BA7-D636661AC906}" type="slidenum">
              <a:rPr lang="en-US" sz="1200"/>
              <a:pPr eaLnBrk="1" hangingPunct="1">
                <a:defRPr/>
              </a:pPr>
              <a:t>11</a:t>
            </a:fld>
            <a:endParaRPr lang="en-US" sz="1200"/>
          </a:p>
        </p:txBody>
      </p:sp>
      <p:sp>
        <p:nvSpPr>
          <p:cNvPr id="237571" name="Rectangle 2"/>
          <p:cNvSpPr>
            <a:spLocks noGrp="1" noRot="1" noChangeAspect="1" noChangeArrowheads="1" noTextEdit="1"/>
          </p:cNvSpPr>
          <p:nvPr>
            <p:ph type="sldImg"/>
          </p:nvPr>
        </p:nvSpPr>
        <p:spPr>
          <a:xfrm>
            <a:off x="411163" y="698500"/>
            <a:ext cx="6191250" cy="3482975"/>
          </a:xfrm>
          <a:ln/>
        </p:spPr>
      </p:sp>
    </p:spTree>
    <p:extLst>
      <p:ext uri="{BB962C8B-B14F-4D97-AF65-F5344CB8AC3E}">
        <p14:creationId xmlns:p14="http://schemas.microsoft.com/office/powerpoint/2010/main" val="147121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https://youtu.be/DMcmrP-BWGk</a:t>
            </a:r>
          </a:p>
        </p:txBody>
      </p:sp>
      <p:sp>
        <p:nvSpPr>
          <p:cNvPr id="4" name="Slide Number Placeholder 3"/>
          <p:cNvSpPr>
            <a:spLocks noGrp="1"/>
          </p:cNvSpPr>
          <p:nvPr>
            <p:ph type="sldNum" sz="quarter" idx="10"/>
          </p:nvPr>
        </p:nvSpPr>
        <p:spPr/>
        <p:txBody>
          <a:bodyPr/>
          <a:lstStyle/>
          <a:p>
            <a:fld id="{D3AF5B8F-9472-4377-982C-49DE305D5956}" type="slidenum">
              <a:rPr lang="en-US" smtClean="0"/>
              <a:t>12</a:t>
            </a:fld>
            <a:endParaRPr lang="en-US"/>
          </a:p>
        </p:txBody>
      </p:sp>
    </p:spTree>
    <p:extLst>
      <p:ext uri="{BB962C8B-B14F-4D97-AF65-F5344CB8AC3E}">
        <p14:creationId xmlns:p14="http://schemas.microsoft.com/office/powerpoint/2010/main" val="85890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97EF61-F8AA-4263-B630-46693BDB0979}" type="slidenum">
              <a:rPr lang="en-US" altLang="en-US"/>
              <a:pPr/>
              <a:t>13</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z="800" dirty="0"/>
          </a:p>
        </p:txBody>
      </p:sp>
    </p:spTree>
    <p:extLst>
      <p:ext uri="{BB962C8B-B14F-4D97-AF65-F5344CB8AC3E}">
        <p14:creationId xmlns:p14="http://schemas.microsoft.com/office/powerpoint/2010/main" val="364895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17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519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4374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950F93B4-ABC0-466C-BC89-F9A7AC6A50F9}" type="slidenum">
              <a:rPr lang="en-US" altLang="en-US"/>
              <a:pPr/>
              <a:t>‹#›</a:t>
            </a:fld>
            <a:endParaRPr lang="en-US" altLang="en-US"/>
          </a:p>
        </p:txBody>
      </p:sp>
    </p:spTree>
    <p:extLst>
      <p:ext uri="{BB962C8B-B14F-4D97-AF65-F5344CB8AC3E}">
        <p14:creationId xmlns:p14="http://schemas.microsoft.com/office/powerpoint/2010/main" val="377086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65FF3155-4EA3-4811-A1BE-DC1C549F6D23}" type="slidenum">
              <a:rPr lang="en-US"/>
              <a:pPr/>
              <a:t>‹#›</a:t>
            </a:fld>
            <a:endParaRPr lang="en-US"/>
          </a:p>
        </p:txBody>
      </p:sp>
    </p:spTree>
    <p:extLst>
      <p:ext uri="{BB962C8B-B14F-4D97-AF65-F5344CB8AC3E}">
        <p14:creationId xmlns:p14="http://schemas.microsoft.com/office/powerpoint/2010/main" val="323941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62821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46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05615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94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035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377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064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36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06444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7" r:id="rId12"/>
    <p:sldLayoutId id="214748373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ideo" Target="https://www.youtube.com/embed/DMcmrP-BWGk"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HlCoOKPWqwg?rel=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store.samhsa.gov/apps/mat/?WT.mc_id=SAMHSAGOV_20160802_MATx_MAT"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store.samhsa.gov/apps/mat/?WT.mc_id=SAMHSAGOV_20160802_MATx_MAT"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samhsa.gov/bupe/lookup-form" TargetMode="External"/><Relationship Id="rId3" Type="http://schemas.openxmlformats.org/officeDocument/2006/relationships/hyperlink" Target="https://www.samhsa.gov/medication-assisted-treatment" TargetMode="External"/><Relationship Id="rId7" Type="http://schemas.openxmlformats.org/officeDocument/2006/relationships/hyperlink" Target="http://buprenorphine.samhsa.gov/forms/select-practitioner-type.php" TargetMode="External"/><Relationship Id="rId12" Type="http://schemas.openxmlformats.org/officeDocument/2006/relationships/hyperlink" Target="https://store.samhsa.gov/apps/mat/?WT.mc_id=SAMHSAGOV_20160802_MATx_MAT" TargetMode="Externa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hyperlink" Target="https://store.samhsa.gov/shin/content/SMA12-4214/SMA12-4214.pdf" TargetMode="External"/><Relationship Id="rId11" Type="http://schemas.openxmlformats.org/officeDocument/2006/relationships/hyperlink" Target="https://www.samhsa.gov/medication-assisted-treatment/legislation-regulations-guidelines" TargetMode="External"/><Relationship Id="rId5" Type="http://schemas.openxmlformats.org/officeDocument/2006/relationships/hyperlink" Target="https://store.samhsa.gov/shin/content/SMA09-4443/SMA09-4443.pdf" TargetMode="External"/><Relationship Id="rId10" Type="http://schemas.openxmlformats.org/officeDocument/2006/relationships/hyperlink" Target="https://www.congress.gov/bill/114th-congress/senate-bill/524" TargetMode="External"/><Relationship Id="rId4" Type="http://schemas.openxmlformats.org/officeDocument/2006/relationships/hyperlink" Target="http://dpt2.samhsa.gov/treatment/directory.aspx" TargetMode="External"/><Relationship Id="rId9" Type="http://schemas.openxmlformats.org/officeDocument/2006/relationships/hyperlink" Target="https://www.deadiversion.usdoj.gov/pubs/docs/dwp_buprenorphine.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ubs.niaaa.nih.gov/publications/alcoholfacts&amp;stats/AlcoholFacts&amp;Stats.pdf"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asam.org/docs/default-source/advocacy/opioid-addiction-disease-facts-figures.pdf"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cdc.gov/drugoverdose/data/analysis.html"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00625" y="149310"/>
            <a:ext cx="11473841" cy="643837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365760"/>
            <a:ext cx="9740348" cy="3194303"/>
          </a:xfrm>
        </p:spPr>
        <p:txBody>
          <a:bodyPr>
            <a:normAutofit fontScale="90000"/>
          </a:bodyPr>
          <a:lstStyle/>
          <a:p>
            <a:r>
              <a:rPr lang="en-US" sz="4400" b="1" dirty="0">
                <a:solidFill>
                  <a:schemeClr val="accent4">
                    <a:lumMod val="50000"/>
                  </a:schemeClr>
                </a:solidFill>
                <a:latin typeface="+mn-lt"/>
              </a:rPr>
              <a:t>SBIRT Training</a:t>
            </a:r>
            <a:br>
              <a:rPr lang="en-US" sz="4000" b="1" dirty="0">
                <a:solidFill>
                  <a:schemeClr val="accent4">
                    <a:lumMod val="50000"/>
                  </a:schemeClr>
                </a:solidFill>
                <a:latin typeface="+mn-lt"/>
              </a:rPr>
            </a:br>
            <a:r>
              <a:rPr lang="en-US" sz="2800" i="1" dirty="0">
                <a:solidFill>
                  <a:schemeClr val="accent4">
                    <a:lumMod val="50000"/>
                  </a:schemeClr>
                </a:solidFill>
                <a:latin typeface="+mn-lt"/>
              </a:rPr>
              <a:t>Screening, Brief Intervention &amp; Referral to Treatment</a:t>
            </a:r>
            <a:br>
              <a:rPr lang="en-US" sz="2800" i="1" dirty="0">
                <a:solidFill>
                  <a:schemeClr val="accent4">
                    <a:lumMod val="50000"/>
                  </a:schemeClr>
                </a:solidFill>
                <a:latin typeface="+mn-lt"/>
              </a:rPr>
            </a:br>
            <a:br>
              <a:rPr lang="en-US" sz="2800" i="1" dirty="0">
                <a:solidFill>
                  <a:schemeClr val="accent4">
                    <a:lumMod val="50000"/>
                  </a:schemeClr>
                </a:solidFill>
                <a:latin typeface="+mn-lt"/>
              </a:rPr>
            </a:br>
            <a:br>
              <a:rPr lang="en-US" sz="2800" i="1" dirty="0">
                <a:solidFill>
                  <a:schemeClr val="accent4">
                    <a:lumMod val="50000"/>
                  </a:schemeClr>
                </a:solidFill>
                <a:latin typeface="+mn-lt"/>
              </a:rPr>
            </a:br>
            <a:r>
              <a:rPr lang="en-US" sz="5400" b="1" dirty="0">
                <a:solidFill>
                  <a:schemeClr val="accent4">
                    <a:lumMod val="50000"/>
                  </a:schemeClr>
                </a:solidFill>
                <a:latin typeface="+mn-lt"/>
              </a:rPr>
              <a:t>Medication for Addiction Treatment</a:t>
            </a:r>
            <a:br>
              <a:rPr lang="en-US" sz="5400" b="1" dirty="0">
                <a:solidFill>
                  <a:schemeClr val="accent4">
                    <a:lumMod val="50000"/>
                  </a:schemeClr>
                </a:solidFill>
                <a:latin typeface="+mn-lt"/>
              </a:rPr>
            </a:br>
            <a:r>
              <a:rPr lang="en-US" sz="5400" b="1" dirty="0">
                <a:solidFill>
                  <a:schemeClr val="accent4">
                    <a:lumMod val="50000"/>
                  </a:schemeClr>
                </a:solidFill>
                <a:latin typeface="+mn-lt"/>
              </a:rPr>
              <a:t>(MAT)</a:t>
            </a:r>
          </a:p>
        </p:txBody>
      </p:sp>
      <p:sp>
        <p:nvSpPr>
          <p:cNvPr id="3" name="Subtitle 2"/>
          <p:cNvSpPr>
            <a:spLocks noGrp="1"/>
          </p:cNvSpPr>
          <p:nvPr>
            <p:ph type="subTitle" idx="1"/>
          </p:nvPr>
        </p:nvSpPr>
        <p:spPr>
          <a:xfrm>
            <a:off x="1524000" y="5460791"/>
            <a:ext cx="9144000" cy="561748"/>
          </a:xfrm>
        </p:spPr>
        <p:txBody>
          <a:bodyPr>
            <a:normAutofit/>
          </a:bodyPr>
          <a:lstStyle/>
          <a:p>
            <a:r>
              <a:rPr lang="en-US" sz="2800" b="1" dirty="0">
                <a:solidFill>
                  <a:schemeClr val="accent4">
                    <a:lumMod val="50000"/>
                  </a:schemeClr>
                </a:solidFill>
              </a:rPr>
              <a:t>The Faith &amp; Spirituality Integrated SBIRT Network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8617" b="75129"/>
          <a:stretch/>
        </p:blipFill>
        <p:spPr>
          <a:xfrm>
            <a:off x="4922681" y="3925474"/>
            <a:ext cx="2346637" cy="1535317"/>
          </a:xfrm>
          <a:prstGeom prst="rect">
            <a:avLst/>
          </a:prstGeom>
        </p:spPr>
      </p:pic>
    </p:spTree>
    <p:extLst>
      <p:ext uri="{BB962C8B-B14F-4D97-AF65-F5344CB8AC3E}">
        <p14:creationId xmlns:p14="http://schemas.microsoft.com/office/powerpoint/2010/main" val="37473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1EA5B-A19D-4C95-89A2-1C21CE69A60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11667"/>
          <a:stretch/>
        </p:blipFill>
        <p:spPr>
          <a:xfrm>
            <a:off x="4001121" y="819931"/>
            <a:ext cx="7970589" cy="5601713"/>
          </a:xfrm>
          <a:prstGeom prst="rect">
            <a:avLst/>
          </a:prstGeom>
          <a:ln>
            <a:solidFill>
              <a:schemeClr val="tx1"/>
            </a:solidFill>
          </a:ln>
        </p:spPr>
      </p:pic>
      <p:sp>
        <p:nvSpPr>
          <p:cNvPr id="6" name="Rectangle 5">
            <a:extLst>
              <a:ext uri="{FF2B5EF4-FFF2-40B4-BE49-F238E27FC236}">
                <a16:creationId xmlns:a16="http://schemas.microsoft.com/office/drawing/2014/main" id="{4B499D54-26FE-43AD-8F7A-D9F6E87438F4}"/>
              </a:ext>
            </a:extLst>
          </p:cNvPr>
          <p:cNvSpPr/>
          <p:nvPr/>
        </p:nvSpPr>
        <p:spPr>
          <a:xfrm>
            <a:off x="4395845" y="296711"/>
            <a:ext cx="7181139" cy="523220"/>
          </a:xfrm>
          <a:prstGeom prst="rect">
            <a:avLst/>
          </a:prstGeom>
        </p:spPr>
        <p:txBody>
          <a:bodyPr wrap="square">
            <a:spAutoFit/>
          </a:bodyPr>
          <a:lstStyle/>
          <a:p>
            <a:pPr algn="ctr"/>
            <a:r>
              <a:rPr lang="en-US" sz="2800" b="1" dirty="0">
                <a:solidFill>
                  <a:schemeClr val="accent4">
                    <a:lumMod val="50000"/>
                  </a:schemeClr>
                </a:solidFill>
                <a:latin typeface="Calibri" panose="020F0502020204030204" pitchFamily="34" charset="0"/>
              </a:rPr>
              <a:t>Opioid Overdose Deaths: Worst Case Scenario</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336" y="3442149"/>
            <a:ext cx="2967561" cy="2979495"/>
          </a:xfrm>
          <a:prstGeom prst="rect">
            <a:avLst/>
          </a:prstGeom>
        </p:spPr>
      </p:pic>
      <p:sp>
        <p:nvSpPr>
          <p:cNvPr id="7" name="Rounded Rectangular Callout 6"/>
          <p:cNvSpPr/>
          <p:nvPr/>
        </p:nvSpPr>
        <p:spPr>
          <a:xfrm>
            <a:off x="397938" y="601579"/>
            <a:ext cx="3440136" cy="2634173"/>
          </a:xfrm>
          <a:prstGeom prst="wedgeRoundRectCallou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4">
                    <a:lumMod val="50000"/>
                  </a:schemeClr>
                </a:solidFill>
              </a:rPr>
              <a:t>If this epidemic goes unaddressed, we may be faced with increasing numbers of opioid overdose deaths, upwards of 93,000 people per year by 2027.</a:t>
            </a:r>
          </a:p>
        </p:txBody>
      </p:sp>
    </p:spTree>
    <p:extLst>
      <p:ext uri="{BB962C8B-B14F-4D97-AF65-F5344CB8AC3E}">
        <p14:creationId xmlns:p14="http://schemas.microsoft.com/office/powerpoint/2010/main" val="3857455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Content Placeholder 2"/>
          <p:cNvSpPr txBox="1">
            <a:spLocks/>
          </p:cNvSpPr>
          <p:nvPr/>
        </p:nvSpPr>
        <p:spPr>
          <a:xfrm>
            <a:off x="5315222" y="523962"/>
            <a:ext cx="5717309" cy="5717133"/>
          </a:xfrm>
          <a:prstGeom prst="rect">
            <a:avLst/>
          </a:prstGeom>
          <a:ln w="28575"/>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defRPr/>
            </a:pPr>
            <a:r>
              <a:rPr lang="en-GB" altLang="en-US" sz="2400" b="1" dirty="0">
                <a:solidFill>
                  <a:schemeClr val="accent4">
                    <a:lumMod val="50000"/>
                  </a:schemeClr>
                </a:solidFill>
                <a:ea typeface="Osaka"/>
                <a:cs typeface="Osaka"/>
              </a:rPr>
              <a:t>Prolonged drug use changes the brain in fundamental and long-lasting ways.</a:t>
            </a:r>
          </a:p>
          <a:p>
            <a:pPr marL="0" indent="0">
              <a:lnSpc>
                <a:spcPct val="120000"/>
              </a:lnSpc>
              <a:buNone/>
              <a:defRPr/>
            </a:pPr>
            <a:endParaRPr lang="en-US" altLang="en-US" sz="2200" b="1" dirty="0">
              <a:solidFill>
                <a:schemeClr val="accent4">
                  <a:lumMod val="50000"/>
                </a:schemeClr>
              </a:solidFill>
            </a:endParaRPr>
          </a:p>
          <a:p>
            <a:pPr marL="0" indent="0">
              <a:lnSpc>
                <a:spcPct val="120000"/>
              </a:lnSpc>
              <a:buNone/>
              <a:defRPr/>
            </a:pPr>
            <a:endParaRPr lang="en-US" altLang="en-US" sz="2200" b="1" dirty="0">
              <a:solidFill>
                <a:schemeClr val="accent4">
                  <a:lumMod val="50000"/>
                </a:schemeClr>
              </a:solidFill>
            </a:endParaRPr>
          </a:p>
          <a:p>
            <a:pPr marL="0" indent="0">
              <a:lnSpc>
                <a:spcPct val="120000"/>
              </a:lnSpc>
              <a:buNone/>
              <a:defRPr/>
            </a:pPr>
            <a:endParaRPr lang="en-US" altLang="en-US" sz="2200" b="1" dirty="0">
              <a:solidFill>
                <a:schemeClr val="accent4">
                  <a:lumMod val="50000"/>
                </a:schemeClr>
              </a:solidFill>
            </a:endParaRPr>
          </a:p>
          <a:p>
            <a:pPr marL="0" indent="0">
              <a:lnSpc>
                <a:spcPct val="120000"/>
              </a:lnSpc>
              <a:buNone/>
              <a:defRPr/>
            </a:pPr>
            <a:endParaRPr lang="en-US" altLang="en-US" sz="2200" b="1" dirty="0">
              <a:solidFill>
                <a:schemeClr val="accent4">
                  <a:lumMod val="50000"/>
                </a:schemeClr>
              </a:solidFill>
            </a:endParaRPr>
          </a:p>
          <a:p>
            <a:pPr marL="0" indent="0">
              <a:lnSpc>
                <a:spcPct val="120000"/>
              </a:lnSpc>
              <a:buNone/>
              <a:defRPr/>
            </a:pPr>
            <a:endParaRPr lang="en-US" altLang="en-US" sz="2200" b="1" dirty="0">
              <a:solidFill>
                <a:schemeClr val="accent4">
                  <a:lumMod val="50000"/>
                </a:schemeClr>
              </a:solidFill>
            </a:endParaRPr>
          </a:p>
          <a:p>
            <a:pPr marL="0" indent="0">
              <a:lnSpc>
                <a:spcPct val="120000"/>
              </a:lnSpc>
              <a:buNone/>
              <a:defRPr/>
            </a:pPr>
            <a:endParaRPr lang="en-US" altLang="en-US" sz="500" b="1" dirty="0">
              <a:solidFill>
                <a:schemeClr val="accent4">
                  <a:lumMod val="50000"/>
                </a:schemeClr>
              </a:solidFill>
            </a:endParaRPr>
          </a:p>
          <a:p>
            <a:pPr marL="0" indent="0">
              <a:lnSpc>
                <a:spcPct val="120000"/>
              </a:lnSpc>
              <a:buNone/>
              <a:defRPr/>
            </a:pPr>
            <a:r>
              <a:rPr lang="en-US" altLang="en-US" sz="2400" b="1" dirty="0">
                <a:solidFill>
                  <a:schemeClr val="accent4">
                    <a:lumMod val="50000"/>
                  </a:schemeClr>
                </a:solidFill>
              </a:rPr>
              <a:t>Neuroscience, cognitive, and behavioral research has confirmed that </a:t>
            </a:r>
            <a:r>
              <a:rPr lang="en-US" altLang="en-US" sz="2400" b="1" u="sng" dirty="0">
                <a:solidFill>
                  <a:schemeClr val="accent4">
                    <a:lumMod val="50000"/>
                  </a:schemeClr>
                </a:solidFill>
              </a:rPr>
              <a:t>substance use disorders are brain disorders</a:t>
            </a:r>
            <a:r>
              <a:rPr lang="en-US" altLang="en-US" sz="2400" b="1" dirty="0">
                <a:solidFill>
                  <a:schemeClr val="accent4">
                    <a:lumMod val="50000"/>
                  </a:schemeClr>
                </a:solidFill>
              </a:rPr>
              <a:t> that develop over time.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45" y="3027469"/>
            <a:ext cx="2815219" cy="2818918"/>
          </a:xfrm>
          <a:prstGeom prst="rect">
            <a:avLst/>
          </a:prstGeom>
        </p:spPr>
      </p:pic>
      <p:pic>
        <p:nvPicPr>
          <p:cNvPr id="442372" name="Picture 4" descr="C:\Users\tfreese\AppData\Local\Microsoft\Windows\Temporary Internet Files\Content.IE5\8WMZI9TP\MP900438746[1].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75333" l="0" r="100000"/>
                    </a14:imgEffect>
                  </a14:imgLayer>
                </a14:imgProps>
              </a:ext>
              <a:ext uri="{28A0092B-C50C-407E-A947-70E740481C1C}">
                <a14:useLocalDpi xmlns:a14="http://schemas.microsoft.com/office/drawing/2010/main" val="0"/>
              </a:ext>
            </a:extLst>
          </a:blip>
          <a:srcRect b="25854"/>
          <a:stretch/>
        </p:blipFill>
        <p:spPr bwMode="auto">
          <a:xfrm flipH="1">
            <a:off x="5712386" y="1413058"/>
            <a:ext cx="4484383" cy="443332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1172953" y="594515"/>
            <a:ext cx="3306507" cy="22779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067" name="Rectangle 3"/>
          <p:cNvSpPr>
            <a:spLocks noGrp="1" noChangeArrowheads="1"/>
          </p:cNvSpPr>
          <p:nvPr>
            <p:ph type="title"/>
          </p:nvPr>
        </p:nvSpPr>
        <p:spPr>
          <a:xfrm>
            <a:off x="1172952" y="1276311"/>
            <a:ext cx="3306507" cy="914400"/>
          </a:xfrm>
        </p:spPr>
        <p:txBody>
          <a:bodyPr>
            <a:noAutofit/>
          </a:bodyPr>
          <a:lstStyle/>
          <a:p>
            <a:pPr algn="ctr" eaLnBrk="1" hangingPunct="1">
              <a:defRPr/>
            </a:pPr>
            <a:r>
              <a:rPr lang="en-US" sz="2800" b="1" dirty="0">
                <a:solidFill>
                  <a:schemeClr val="bg1"/>
                </a:solidFill>
                <a:latin typeface="+mn-lt"/>
              </a:rPr>
              <a:t>Some people wonder, “Why can’t people just stop using drugs?”</a:t>
            </a:r>
          </a:p>
        </p:txBody>
      </p:sp>
    </p:spTree>
    <p:extLst>
      <p:ext uri="{BB962C8B-B14F-4D97-AF65-F5344CB8AC3E}">
        <p14:creationId xmlns:p14="http://schemas.microsoft.com/office/powerpoint/2010/main" val="33139009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7" name="Rectangle 3"/>
          <p:cNvSpPr>
            <a:spLocks noGrp="1" noChangeArrowheads="1"/>
          </p:cNvSpPr>
          <p:nvPr>
            <p:ph type="title"/>
          </p:nvPr>
        </p:nvSpPr>
        <p:spPr>
          <a:xfrm>
            <a:off x="429986" y="225651"/>
            <a:ext cx="10972800" cy="1143000"/>
          </a:xfrm>
        </p:spPr>
        <p:txBody>
          <a:bodyPr>
            <a:normAutofit/>
          </a:bodyPr>
          <a:lstStyle/>
          <a:p>
            <a:r>
              <a:rPr lang="en-US" b="1" dirty="0">
                <a:solidFill>
                  <a:schemeClr val="accent4">
                    <a:lumMod val="50000"/>
                  </a:schemeClr>
                </a:solidFill>
                <a:latin typeface="+mn-lt"/>
              </a:rPr>
              <a:t>The Science of Substance Use Disorders</a:t>
            </a:r>
          </a:p>
        </p:txBody>
      </p:sp>
      <p:pic>
        <p:nvPicPr>
          <p:cNvPr id="2" name="Picture 1"/>
          <p:cNvPicPr>
            <a:picLocks noChangeAspect="1"/>
          </p:cNvPicPr>
          <p:nvPr/>
        </p:nvPicPr>
        <p:blipFill>
          <a:blip r:embed="rId4"/>
          <a:stretch>
            <a:fillRect/>
          </a:stretch>
        </p:blipFill>
        <p:spPr>
          <a:xfrm>
            <a:off x="9665094" y="3473896"/>
            <a:ext cx="2157571" cy="2167630"/>
          </a:xfrm>
          <a:prstGeom prst="rect">
            <a:avLst/>
          </a:prstGeom>
        </p:spPr>
      </p:pic>
      <p:sp>
        <p:nvSpPr>
          <p:cNvPr id="7" name="Rounded Rectangular Callout 6"/>
          <p:cNvSpPr/>
          <p:nvPr/>
        </p:nvSpPr>
        <p:spPr>
          <a:xfrm>
            <a:off x="9665093" y="2051496"/>
            <a:ext cx="2157572" cy="1311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Watch this video to see how substance use can impact the reward circuit.</a:t>
            </a:r>
          </a:p>
        </p:txBody>
      </p:sp>
      <p:pic>
        <p:nvPicPr>
          <p:cNvPr id="3" name="Online Media 2">
            <a:hlinkClick r:id="" action="ppaction://media"/>
            <a:extLst>
              <a:ext uri="{FF2B5EF4-FFF2-40B4-BE49-F238E27FC236}">
                <a16:creationId xmlns:a16="http://schemas.microsoft.com/office/drawing/2014/main" id="{6630EA07-366B-42EA-A7FB-6285133AC51A}"/>
              </a:ext>
            </a:extLst>
          </p:cNvPr>
          <p:cNvPicPr>
            <a:picLocks noRot="1" noChangeAspect="1"/>
          </p:cNvPicPr>
          <p:nvPr>
            <a:videoFile r:link="rId1"/>
          </p:nvPr>
        </p:nvPicPr>
        <p:blipFill>
          <a:blip r:embed="rId5"/>
          <a:stretch>
            <a:fillRect/>
          </a:stretch>
        </p:blipFill>
        <p:spPr>
          <a:xfrm>
            <a:off x="1390568" y="1368651"/>
            <a:ext cx="6829796" cy="5122347"/>
          </a:xfrm>
          <a:prstGeom prst="rect">
            <a:avLst/>
          </a:prstGeom>
        </p:spPr>
      </p:pic>
    </p:spTree>
    <p:extLst>
      <p:ext uri="{BB962C8B-B14F-4D97-AF65-F5344CB8AC3E}">
        <p14:creationId xmlns:p14="http://schemas.microsoft.com/office/powerpoint/2010/main" val="184970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838448" y="2251176"/>
            <a:ext cx="7700162" cy="3790770"/>
          </a:xfrm>
        </p:spPr>
        <p:txBody>
          <a:bodyPr>
            <a:noAutofit/>
          </a:bodyPr>
          <a:lstStyle/>
          <a:p>
            <a:r>
              <a:rPr lang="en-US" altLang="en-US" dirty="0">
                <a:solidFill>
                  <a:schemeClr val="accent4">
                    <a:lumMod val="50000"/>
                  </a:schemeClr>
                </a:solidFill>
              </a:rPr>
              <a:t>MAT is the use of FDA-approved medications, in combination with counseling, to provide a whole-person approach to the treatment of SUDs.</a:t>
            </a:r>
          </a:p>
          <a:p>
            <a:r>
              <a:rPr lang="en-US" altLang="en-US" dirty="0">
                <a:solidFill>
                  <a:schemeClr val="accent4">
                    <a:lumMod val="50000"/>
                  </a:schemeClr>
                </a:solidFill>
              </a:rPr>
              <a:t>MAT is clinically driven and focuses on individualized client care.</a:t>
            </a:r>
          </a:p>
          <a:p>
            <a:r>
              <a:rPr lang="en-US" altLang="en-US" dirty="0">
                <a:solidFill>
                  <a:schemeClr val="accent4">
                    <a:lumMod val="50000"/>
                  </a:schemeClr>
                </a:solidFill>
              </a:rPr>
              <a:t>Research shows that the combination of medication and behavioral therapies works best to treat substance use disorders.</a:t>
            </a:r>
          </a:p>
        </p:txBody>
      </p:sp>
      <p:sp>
        <p:nvSpPr>
          <p:cNvPr id="5" name="Title 1"/>
          <p:cNvSpPr txBox="1">
            <a:spLocks/>
          </p:cNvSpPr>
          <p:nvPr/>
        </p:nvSpPr>
        <p:spPr>
          <a:xfrm>
            <a:off x="1020804" y="453191"/>
            <a:ext cx="9977180" cy="1260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4">
                    <a:lumMod val="50000"/>
                  </a:schemeClr>
                </a:solidFill>
                <a:latin typeface="+mn-lt"/>
              </a:rPr>
              <a:t>What is Medication Assisted Treatment (MAT)?</a:t>
            </a:r>
          </a:p>
        </p:txBody>
      </p:sp>
      <p:pic>
        <p:nvPicPr>
          <p:cNvPr id="5164" name="Picture 44" descr="https://upload.wikimedia.org/wikipedia/commons/8/83/DEA_badge_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7266" y="279013"/>
            <a:ext cx="1270660" cy="17979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30" y="3334664"/>
            <a:ext cx="2703718" cy="2707281"/>
          </a:xfrm>
          <a:prstGeom prst="rect">
            <a:avLst/>
          </a:prstGeom>
        </p:spPr>
      </p:pic>
      <p:sp>
        <p:nvSpPr>
          <p:cNvPr id="4" name="Rounded Rectangular Callout 3"/>
          <p:cNvSpPr/>
          <p:nvPr/>
        </p:nvSpPr>
        <p:spPr>
          <a:xfrm>
            <a:off x="571500" y="1306286"/>
            <a:ext cx="3095498" cy="186417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Drugs are substances that change the body’s functioning. Medications are drugs that restore normal functioning.</a:t>
            </a:r>
          </a:p>
        </p:txBody>
      </p:sp>
    </p:spTree>
    <p:extLst>
      <p:ext uri="{BB962C8B-B14F-4D97-AF65-F5344CB8AC3E}">
        <p14:creationId xmlns:p14="http://schemas.microsoft.com/office/powerpoint/2010/main" val="33035196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365125"/>
            <a:ext cx="11087099" cy="1325563"/>
          </a:xfrm>
        </p:spPr>
        <p:txBody>
          <a:bodyPr/>
          <a:lstStyle/>
          <a:p>
            <a:r>
              <a:rPr lang="en-US" b="1" dirty="0">
                <a:solidFill>
                  <a:schemeClr val="accent4">
                    <a:lumMod val="50000"/>
                  </a:schemeClr>
                </a:solidFill>
                <a:latin typeface="+mn-lt"/>
              </a:rPr>
              <a:t>Benefits of Medication for Addiction Treatment (MAT)</a:t>
            </a:r>
          </a:p>
        </p:txBody>
      </p:sp>
      <p:sp>
        <p:nvSpPr>
          <p:cNvPr id="3" name="Content Placeholder 2"/>
          <p:cNvSpPr>
            <a:spLocks noGrp="1"/>
          </p:cNvSpPr>
          <p:nvPr>
            <p:ph idx="1"/>
          </p:nvPr>
        </p:nvSpPr>
        <p:spPr>
          <a:xfrm>
            <a:off x="729673" y="1932118"/>
            <a:ext cx="10373756" cy="4351338"/>
          </a:xfrm>
        </p:spPr>
        <p:txBody>
          <a:bodyPr>
            <a:normAutofit lnSpcReduction="10000"/>
          </a:bodyPr>
          <a:lstStyle/>
          <a:p>
            <a:r>
              <a:rPr lang="en-US" dirty="0"/>
              <a:t>SUDs are complex and difficult to treat; we need to use all available to tools to maximize positive patient outcomes.</a:t>
            </a:r>
          </a:p>
          <a:p>
            <a:r>
              <a:rPr lang="en-US" dirty="0"/>
              <a:t>MAT takes a biopsychosocial approach by combining medication with counseling.</a:t>
            </a:r>
          </a:p>
          <a:p>
            <a:r>
              <a:rPr lang="en-US" dirty="0"/>
              <a:t>MAT is a safe and effective approach to treat opioid and alcohol use disorders.</a:t>
            </a:r>
          </a:p>
          <a:p>
            <a:r>
              <a:rPr lang="en-US" dirty="0"/>
              <a:t>Research shows that MAT improves treatment retention. </a:t>
            </a:r>
            <a:endParaRPr lang="en-US" dirty="0">
              <a:solidFill>
                <a:srgbClr val="FF0000"/>
              </a:solidFill>
            </a:endParaRPr>
          </a:p>
          <a:p>
            <a:r>
              <a:rPr lang="en-US" dirty="0"/>
              <a:t>Research also shows that MAT supports improved functioning across several psychosocial parameters. </a:t>
            </a:r>
          </a:p>
          <a:p>
            <a:r>
              <a:rPr lang="en-US" dirty="0"/>
              <a:t>MAT is evidence-based – it works!</a:t>
            </a:r>
          </a:p>
          <a:p>
            <a:endParaRPr lang="en-US" dirty="0"/>
          </a:p>
        </p:txBody>
      </p:sp>
    </p:spTree>
    <p:extLst>
      <p:ext uri="{BB962C8B-B14F-4D97-AF65-F5344CB8AC3E}">
        <p14:creationId xmlns:p14="http://schemas.microsoft.com/office/powerpoint/2010/main" val="36951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9212" y="16329"/>
            <a:ext cx="10755087" cy="1325563"/>
          </a:xfrm>
        </p:spPr>
        <p:txBody>
          <a:bodyPr/>
          <a:lstStyle/>
          <a:p>
            <a:r>
              <a:rPr lang="en-US" b="1" dirty="0">
                <a:solidFill>
                  <a:schemeClr val="accent4">
                    <a:lumMod val="50000"/>
                  </a:schemeClr>
                </a:solidFill>
                <a:latin typeface="+mn-lt"/>
              </a:rPr>
              <a:t>Video: Medication-Assisted Treatment Works</a:t>
            </a:r>
          </a:p>
        </p:txBody>
      </p:sp>
      <p:pic>
        <p:nvPicPr>
          <p:cNvPr id="3" name="Online Media 2">
            <a:hlinkClick r:id="" action="ppaction://media"/>
            <a:extLst>
              <a:ext uri="{FF2B5EF4-FFF2-40B4-BE49-F238E27FC236}">
                <a16:creationId xmlns:a16="http://schemas.microsoft.com/office/drawing/2014/main" id="{2A14468A-864D-40D5-B978-1DDEFA228CBE}"/>
              </a:ext>
            </a:extLst>
          </p:cNvPr>
          <p:cNvPicPr>
            <a:picLocks noRot="1" noChangeAspect="1"/>
          </p:cNvPicPr>
          <p:nvPr>
            <a:videoFile r:link="rId1"/>
          </p:nvPr>
        </p:nvPicPr>
        <p:blipFill>
          <a:blip r:embed="rId3"/>
          <a:stretch>
            <a:fillRect/>
          </a:stretch>
        </p:blipFill>
        <p:spPr>
          <a:xfrm>
            <a:off x="2272146" y="1078345"/>
            <a:ext cx="7444509" cy="5583382"/>
          </a:xfrm>
          <a:prstGeom prst="rect">
            <a:avLst/>
          </a:prstGeom>
        </p:spPr>
      </p:pic>
    </p:spTree>
    <p:extLst>
      <p:ext uri="{BB962C8B-B14F-4D97-AF65-F5344CB8AC3E}">
        <p14:creationId xmlns:p14="http://schemas.microsoft.com/office/powerpoint/2010/main" val="116993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55810" y="1371600"/>
            <a:ext cx="4213424" cy="4882243"/>
          </a:xfrm>
          <a:prstGeom prst="round1Rect">
            <a:avLst/>
          </a:prstGeom>
          <a:solidFill>
            <a:schemeClr val="accent1">
              <a:lumMod val="20000"/>
              <a:lumOff val="80000"/>
            </a:schemeClr>
          </a:solidFill>
          <a:ln>
            <a:noFill/>
          </a:ln>
          <a:effectLst>
            <a:outerShdw blurRad="177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2"/>
          <p:cNvSpPr/>
          <p:nvPr/>
        </p:nvSpPr>
        <p:spPr>
          <a:xfrm>
            <a:off x="4872201" y="1371600"/>
            <a:ext cx="4274427" cy="4882243"/>
          </a:xfrm>
          <a:prstGeom prst="round1Rect">
            <a:avLst/>
          </a:prstGeom>
          <a:solidFill>
            <a:schemeClr val="accent1">
              <a:lumMod val="20000"/>
              <a:lumOff val="80000"/>
            </a:schemeClr>
          </a:solidFill>
          <a:ln>
            <a:noFill/>
          </a:ln>
          <a:effectLst>
            <a:outerShdw blurRad="3302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08" y="344213"/>
            <a:ext cx="11466077" cy="707886"/>
          </a:xfrm>
          <a:prstGeom prst="rect">
            <a:avLst/>
          </a:prstGeom>
          <a:solidFill>
            <a:schemeClr val="tx2"/>
          </a:solidFill>
          <a:ln w="28575">
            <a:solidFill>
              <a:schemeClr val="tx1"/>
            </a:solidFill>
          </a:ln>
          <a:effectLst>
            <a:softEdge rad="0"/>
          </a:effectLst>
        </p:spPr>
        <p:txBody>
          <a:bodyPr wrap="square">
            <a:spAutoFit/>
          </a:bodyPr>
          <a:lstStyle/>
          <a:p>
            <a:pPr lvl="0" algn="ctr" defTabSz="914400" fontAlgn="base">
              <a:spcBef>
                <a:spcPct val="20000"/>
              </a:spcBef>
              <a:spcAft>
                <a:spcPct val="0"/>
              </a:spcAft>
            </a:pPr>
            <a:r>
              <a:rPr lang="en-GB" altLang="en-US" sz="4000" b="1" dirty="0">
                <a:solidFill>
                  <a:schemeClr val="bg1"/>
                </a:solidFill>
                <a:latin typeface="Arial" panose="020B0604020202020204" pitchFamily="34" charset="0"/>
                <a:cs typeface="Arial" panose="020B0604020202020204" pitchFamily="34" charset="0"/>
              </a:rPr>
              <a:t>Types of FDA Approved Medications</a:t>
            </a:r>
          </a:p>
        </p:txBody>
      </p:sp>
      <p:sp>
        <p:nvSpPr>
          <p:cNvPr id="39" name="Rectangle 38"/>
          <p:cNvSpPr/>
          <p:nvPr/>
        </p:nvSpPr>
        <p:spPr>
          <a:xfrm>
            <a:off x="658778" y="2774455"/>
            <a:ext cx="3517250"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accent4">
                    <a:lumMod val="50000"/>
                  </a:schemeClr>
                </a:solidFill>
              </a:rPr>
              <a:t>Disulfiram</a:t>
            </a:r>
          </a:p>
        </p:txBody>
      </p:sp>
      <p:sp>
        <p:nvSpPr>
          <p:cNvPr id="41" name="Rectangle 40"/>
          <p:cNvSpPr/>
          <p:nvPr/>
        </p:nvSpPr>
        <p:spPr>
          <a:xfrm>
            <a:off x="658778" y="3672664"/>
            <a:ext cx="3517250"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err="1">
                <a:solidFill>
                  <a:schemeClr val="accent4">
                    <a:lumMod val="50000"/>
                  </a:schemeClr>
                </a:solidFill>
              </a:rPr>
              <a:t>Acamprosate</a:t>
            </a:r>
            <a:endParaRPr lang="en-US" sz="3200" b="1" dirty="0">
              <a:solidFill>
                <a:schemeClr val="accent4">
                  <a:lumMod val="50000"/>
                </a:schemeClr>
              </a:solidFill>
            </a:endParaRPr>
          </a:p>
        </p:txBody>
      </p:sp>
      <p:sp>
        <p:nvSpPr>
          <p:cNvPr id="43" name="Rectangle 42"/>
          <p:cNvSpPr/>
          <p:nvPr/>
        </p:nvSpPr>
        <p:spPr>
          <a:xfrm>
            <a:off x="658778" y="4524792"/>
            <a:ext cx="3517250"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accent4">
                    <a:lumMod val="50000"/>
                  </a:schemeClr>
                </a:solidFill>
              </a:rPr>
              <a:t>Naltrexone</a:t>
            </a:r>
          </a:p>
        </p:txBody>
      </p:sp>
      <p:sp>
        <p:nvSpPr>
          <p:cNvPr id="45" name="Rectangle 44"/>
          <p:cNvSpPr/>
          <p:nvPr/>
        </p:nvSpPr>
        <p:spPr>
          <a:xfrm>
            <a:off x="5270631" y="2792928"/>
            <a:ext cx="3372214"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accent4">
                    <a:lumMod val="50000"/>
                  </a:schemeClr>
                </a:solidFill>
              </a:rPr>
              <a:t>Naltrexone</a:t>
            </a:r>
          </a:p>
        </p:txBody>
      </p:sp>
      <p:sp>
        <p:nvSpPr>
          <p:cNvPr id="46" name="Rectangle 45"/>
          <p:cNvSpPr/>
          <p:nvPr/>
        </p:nvSpPr>
        <p:spPr>
          <a:xfrm>
            <a:off x="5273696" y="3691137"/>
            <a:ext cx="3369149"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accent4">
                    <a:lumMod val="50000"/>
                  </a:schemeClr>
                </a:solidFill>
              </a:rPr>
              <a:t>Methadone</a:t>
            </a:r>
          </a:p>
        </p:txBody>
      </p:sp>
      <p:sp>
        <p:nvSpPr>
          <p:cNvPr id="47" name="Rectangle 46"/>
          <p:cNvSpPr/>
          <p:nvPr/>
        </p:nvSpPr>
        <p:spPr>
          <a:xfrm>
            <a:off x="5270631" y="4543266"/>
            <a:ext cx="3372214" cy="584775"/>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200" b="1" dirty="0">
                <a:solidFill>
                  <a:schemeClr val="accent4">
                    <a:lumMod val="50000"/>
                  </a:schemeClr>
                </a:solidFill>
              </a:rPr>
              <a:t>Buprenorphine</a:t>
            </a:r>
          </a:p>
        </p:txBody>
      </p:sp>
      <p:sp>
        <p:nvSpPr>
          <p:cNvPr id="10" name="Text Placeholder 9"/>
          <p:cNvSpPr>
            <a:spLocks noGrp="1"/>
          </p:cNvSpPr>
          <p:nvPr>
            <p:ph type="body" idx="1"/>
          </p:nvPr>
        </p:nvSpPr>
        <p:spPr>
          <a:xfrm>
            <a:off x="561457" y="1653715"/>
            <a:ext cx="4007776" cy="823912"/>
          </a:xfrm>
        </p:spPr>
        <p:txBody>
          <a:bodyPr>
            <a:noAutofit/>
          </a:bodyPr>
          <a:lstStyle/>
          <a:p>
            <a:r>
              <a:rPr lang="en-US" sz="3200" dirty="0">
                <a:solidFill>
                  <a:schemeClr val="accent4">
                    <a:lumMod val="50000"/>
                  </a:schemeClr>
                </a:solidFill>
              </a:rPr>
              <a:t>Medications for </a:t>
            </a:r>
            <a:r>
              <a:rPr lang="en-US" sz="3200" u="sng" dirty="0">
                <a:solidFill>
                  <a:schemeClr val="accent4">
                    <a:lumMod val="50000"/>
                  </a:schemeClr>
                </a:solidFill>
              </a:rPr>
              <a:t>Alcohol Use Disorder</a:t>
            </a:r>
          </a:p>
        </p:txBody>
      </p:sp>
      <p:sp>
        <p:nvSpPr>
          <p:cNvPr id="12" name="Text Placeholder 11"/>
          <p:cNvSpPr>
            <a:spLocks noGrp="1"/>
          </p:cNvSpPr>
          <p:nvPr>
            <p:ph type="body" sz="quarter" idx="3"/>
          </p:nvPr>
        </p:nvSpPr>
        <p:spPr>
          <a:xfrm>
            <a:off x="5205979" y="1653715"/>
            <a:ext cx="3630406" cy="823912"/>
          </a:xfrm>
          <a:effectLst/>
        </p:spPr>
        <p:txBody>
          <a:bodyPr>
            <a:noAutofit/>
          </a:bodyPr>
          <a:lstStyle/>
          <a:p>
            <a:r>
              <a:rPr lang="en-US" sz="3200" dirty="0">
                <a:solidFill>
                  <a:schemeClr val="accent4">
                    <a:lumMod val="50000"/>
                  </a:schemeClr>
                </a:solidFill>
              </a:rPr>
              <a:t>Medications</a:t>
            </a:r>
            <a:r>
              <a:rPr lang="en-US" dirty="0">
                <a:solidFill>
                  <a:schemeClr val="accent4">
                    <a:lumMod val="50000"/>
                  </a:schemeClr>
                </a:solidFill>
              </a:rPr>
              <a:t> </a:t>
            </a:r>
            <a:r>
              <a:rPr lang="en-US" sz="3200" dirty="0">
                <a:solidFill>
                  <a:schemeClr val="accent4">
                    <a:lumMod val="50000"/>
                  </a:schemeClr>
                </a:solidFill>
              </a:rPr>
              <a:t>for </a:t>
            </a:r>
            <a:r>
              <a:rPr lang="en-US" sz="3200" u="sng" dirty="0">
                <a:solidFill>
                  <a:schemeClr val="accent4">
                    <a:lumMod val="50000"/>
                  </a:schemeClr>
                </a:solidFill>
              </a:rPr>
              <a:t>Opioid Use Disorder</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595" y="3737411"/>
            <a:ext cx="2549090" cy="2549090"/>
          </a:xfrm>
          <a:prstGeom prst="rect">
            <a:avLst/>
          </a:prstGeom>
        </p:spPr>
      </p:pic>
      <p:sp>
        <p:nvSpPr>
          <p:cNvPr id="15" name="Rounded Rectangular Callout 14"/>
          <p:cNvSpPr/>
          <p:nvPr/>
        </p:nvSpPr>
        <p:spPr>
          <a:xfrm>
            <a:off x="9307286" y="1329685"/>
            <a:ext cx="2691399" cy="226260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800" dirty="0"/>
              <a:t>Notice that Naltrexone can be used for </a:t>
            </a:r>
            <a:r>
              <a:rPr lang="en-US" sz="2800" b="1" i="1" dirty="0"/>
              <a:t>both</a:t>
            </a:r>
            <a:r>
              <a:rPr lang="en-US" sz="2800" dirty="0"/>
              <a:t> alcohol and opioids.</a:t>
            </a:r>
            <a:endParaRPr lang="en-US" sz="2800" dirty="0">
              <a:sym typeface="Symbol" pitchFamily="18" charset="2"/>
            </a:endParaRPr>
          </a:p>
        </p:txBody>
      </p:sp>
    </p:spTree>
    <p:extLst>
      <p:ext uri="{BB962C8B-B14F-4D97-AF65-F5344CB8AC3E}">
        <p14:creationId xmlns:p14="http://schemas.microsoft.com/office/powerpoint/2010/main" val="30401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538842" y="524040"/>
            <a:ext cx="10450285" cy="715963"/>
          </a:xfrm>
        </p:spPr>
        <p:txBody>
          <a:bodyPr rtlCol="0">
            <a:normAutofit/>
          </a:bodyPr>
          <a:lstStyle/>
          <a:p>
            <a:pPr>
              <a:defRPr/>
            </a:pPr>
            <a:r>
              <a:rPr lang="en-US" b="1" dirty="0">
                <a:solidFill>
                  <a:schemeClr val="accent4">
                    <a:lumMod val="50000"/>
                  </a:schemeClr>
                </a:solidFill>
                <a:latin typeface="Calibri" panose="020F0502020204030204" pitchFamily="34" charset="0"/>
              </a:rPr>
              <a:t>How Can We Treat Alcohol Use Disorder?</a:t>
            </a:r>
          </a:p>
        </p:txBody>
      </p:sp>
      <p:sp>
        <p:nvSpPr>
          <p:cNvPr id="460803" name="Rectangle 3"/>
          <p:cNvSpPr>
            <a:spLocks noGrp="1" noChangeArrowheads="1"/>
          </p:cNvSpPr>
          <p:nvPr>
            <p:ph idx="1"/>
          </p:nvPr>
        </p:nvSpPr>
        <p:spPr>
          <a:xfrm>
            <a:off x="538842" y="1729064"/>
            <a:ext cx="7193800" cy="4754562"/>
          </a:xfrm>
        </p:spPr>
        <p:txBody>
          <a:bodyPr rtlCol="0">
            <a:normAutofit/>
          </a:bodyPr>
          <a:lstStyle/>
          <a:p>
            <a:pPr>
              <a:buNone/>
              <a:defRPr/>
            </a:pPr>
            <a:r>
              <a:rPr lang="en-US" sz="3200" dirty="0">
                <a:solidFill>
                  <a:schemeClr val="tx2">
                    <a:lumMod val="75000"/>
                  </a:schemeClr>
                </a:solidFill>
              </a:rPr>
              <a:t>Medications</a:t>
            </a:r>
            <a:r>
              <a:rPr lang="en-US" sz="3200" dirty="0"/>
              <a:t> for Alcohol Use Disorder can:</a:t>
            </a:r>
          </a:p>
          <a:p>
            <a:pPr>
              <a:buNone/>
              <a:defRPr/>
            </a:pPr>
            <a:endParaRPr lang="en-US" sz="3200" dirty="0"/>
          </a:p>
          <a:p>
            <a:pPr lvl="1">
              <a:defRPr/>
            </a:pPr>
            <a:r>
              <a:rPr lang="en-US" sz="3200" b="1" dirty="0">
                <a:solidFill>
                  <a:schemeClr val="accent4">
                    <a:lumMod val="50000"/>
                  </a:schemeClr>
                </a:solidFill>
              </a:rPr>
              <a:t>Reduce</a:t>
            </a:r>
            <a:r>
              <a:rPr lang="en-US" sz="3200" dirty="0"/>
              <a:t> withdrawal symptoms</a:t>
            </a:r>
          </a:p>
          <a:p>
            <a:pPr lvl="1">
              <a:defRPr/>
            </a:pPr>
            <a:r>
              <a:rPr lang="en-US" sz="3200" b="1" dirty="0">
                <a:solidFill>
                  <a:schemeClr val="accent4">
                    <a:lumMod val="50000"/>
                  </a:schemeClr>
                </a:solidFill>
              </a:rPr>
              <a:t>Block or ease </a:t>
            </a:r>
            <a:r>
              <a:rPr lang="en-US" sz="3200" dirty="0"/>
              <a:t>euphoria from alcohol </a:t>
            </a:r>
          </a:p>
          <a:p>
            <a:pPr lvl="1">
              <a:defRPr/>
            </a:pPr>
            <a:r>
              <a:rPr lang="en-US" sz="3200" b="1" dirty="0">
                <a:solidFill>
                  <a:schemeClr val="accent4">
                    <a:lumMod val="50000"/>
                  </a:schemeClr>
                </a:solidFill>
              </a:rPr>
              <a:t>Discourage</a:t>
            </a:r>
            <a:r>
              <a:rPr lang="en-US" sz="3200" dirty="0">
                <a:solidFill>
                  <a:schemeClr val="tx2">
                    <a:lumMod val="75000"/>
                  </a:schemeClr>
                </a:solidFill>
              </a:rPr>
              <a:t> </a:t>
            </a:r>
            <a:r>
              <a:rPr lang="en-US" sz="3200" dirty="0"/>
              <a:t>drinking by creating an unpleasant association with alcohol</a:t>
            </a:r>
          </a:p>
        </p:txBody>
      </p:sp>
      <p:pic>
        <p:nvPicPr>
          <p:cNvPr id="6" name="Picture 5">
            <a:extLst>
              <a:ext uri="{FF2B5EF4-FFF2-40B4-BE49-F238E27FC236}">
                <a16:creationId xmlns:a16="http://schemas.microsoft.com/office/drawing/2014/main" id="{F416147A-4E72-4254-89A3-50E423A11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1678" y="3846206"/>
            <a:ext cx="2430355" cy="2430355"/>
          </a:xfrm>
          <a:prstGeom prst="rect">
            <a:avLst/>
          </a:prstGeom>
        </p:spPr>
      </p:pic>
      <p:sp>
        <p:nvSpPr>
          <p:cNvPr id="7" name="Rounded Rectangular Callout 2">
            <a:extLst>
              <a:ext uri="{FF2B5EF4-FFF2-40B4-BE49-F238E27FC236}">
                <a16:creationId xmlns:a16="http://schemas.microsoft.com/office/drawing/2014/main" id="{0EF5566A-79C5-49B5-9C60-7F3795E986D6}"/>
              </a:ext>
            </a:extLst>
          </p:cNvPr>
          <p:cNvSpPr/>
          <p:nvPr/>
        </p:nvSpPr>
        <p:spPr>
          <a:xfrm>
            <a:off x="8171502" y="1364962"/>
            <a:ext cx="3150706" cy="23562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400" dirty="0"/>
              <a:t>Let’s start by looking at MAT for alcohol use. In the next few slides, we’ll go over each of the medications.</a:t>
            </a:r>
            <a:endParaRPr lang="en-US" sz="2400" dirty="0">
              <a:sym typeface="Symbol" pitchFamily="18" charset="2"/>
            </a:endParaRPr>
          </a:p>
        </p:txBody>
      </p:sp>
    </p:spTree>
    <p:extLst>
      <p:ext uri="{BB962C8B-B14F-4D97-AF65-F5344CB8AC3E}">
        <p14:creationId xmlns:p14="http://schemas.microsoft.com/office/powerpoint/2010/main" val="28022729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460802"/>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60803">
                                            <p:txEl>
                                              <p:pRg st="0" end="0"/>
                                            </p:txEl>
                                          </p:spTgt>
                                        </p:tgtEl>
                                        <p:attrNameLst>
                                          <p:attrName>style.visibility</p:attrName>
                                        </p:attrNameLst>
                                      </p:cBhvr>
                                      <p:to>
                                        <p:strVal val="visible"/>
                                      </p:to>
                                    </p:set>
                                    <p:anim calcmode="lin" valueType="num">
                                      <p:cBhvr additive="base">
                                        <p:cTn id="11" dur="500" fill="hold"/>
                                        <p:tgtEl>
                                          <p:spTgt spid="4608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0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0803">
                                            <p:txEl>
                                              <p:pRg st="2" end="2"/>
                                            </p:txEl>
                                          </p:spTgt>
                                        </p:tgtEl>
                                        <p:attrNameLst>
                                          <p:attrName>style.visibility</p:attrName>
                                        </p:attrNameLst>
                                      </p:cBhvr>
                                      <p:to>
                                        <p:strVal val="visible"/>
                                      </p:to>
                                    </p:set>
                                    <p:anim calcmode="lin" valueType="num">
                                      <p:cBhvr additive="base">
                                        <p:cTn id="17" dur="500" fill="hold"/>
                                        <p:tgtEl>
                                          <p:spTgt spid="4608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0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60803">
                                            <p:txEl>
                                              <p:pRg st="3" end="3"/>
                                            </p:txEl>
                                          </p:spTgt>
                                        </p:tgtEl>
                                        <p:attrNameLst>
                                          <p:attrName>style.visibility</p:attrName>
                                        </p:attrNameLst>
                                      </p:cBhvr>
                                      <p:to>
                                        <p:strVal val="visible"/>
                                      </p:to>
                                    </p:set>
                                    <p:anim calcmode="lin" valueType="num">
                                      <p:cBhvr additive="base">
                                        <p:cTn id="23" dur="500" fill="hold"/>
                                        <p:tgtEl>
                                          <p:spTgt spid="46080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0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60803">
                                            <p:txEl>
                                              <p:pRg st="4" end="4"/>
                                            </p:txEl>
                                          </p:spTgt>
                                        </p:tgtEl>
                                        <p:attrNameLst>
                                          <p:attrName>style.visibility</p:attrName>
                                        </p:attrNameLst>
                                      </p:cBhvr>
                                      <p:to>
                                        <p:strVal val="visible"/>
                                      </p:to>
                                    </p:set>
                                    <p:anim calcmode="lin" valueType="num">
                                      <p:cBhvr additive="base">
                                        <p:cTn id="29" dur="500" fill="hold"/>
                                        <p:tgtEl>
                                          <p:spTgt spid="46080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08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049485" y="617538"/>
            <a:ext cx="8229600" cy="715963"/>
          </a:xfrm>
        </p:spPr>
        <p:txBody>
          <a:bodyPr/>
          <a:lstStyle/>
          <a:p>
            <a:pPr eaLnBrk="1" hangingPunct="1"/>
            <a:r>
              <a:rPr lang="en-US" altLang="en-US" b="1" dirty="0">
                <a:solidFill>
                  <a:schemeClr val="accent4">
                    <a:lumMod val="50000"/>
                  </a:schemeClr>
                </a:solidFill>
                <a:latin typeface="+mn-lt"/>
              </a:rPr>
              <a:t>Disulfiram</a:t>
            </a:r>
          </a:p>
        </p:txBody>
      </p:sp>
      <p:sp>
        <p:nvSpPr>
          <p:cNvPr id="86019" name="Rectangle 3"/>
          <p:cNvSpPr>
            <a:spLocks noGrp="1" noChangeArrowheads="1"/>
          </p:cNvSpPr>
          <p:nvPr>
            <p:ph idx="1"/>
          </p:nvPr>
        </p:nvSpPr>
        <p:spPr>
          <a:xfrm>
            <a:off x="4049485" y="1469572"/>
            <a:ext cx="7821385" cy="4754563"/>
          </a:xfrm>
        </p:spPr>
        <p:txBody>
          <a:bodyPr>
            <a:normAutofit/>
          </a:bodyPr>
          <a:lstStyle/>
          <a:p>
            <a:pPr>
              <a:spcBef>
                <a:spcPct val="0"/>
              </a:spcBef>
              <a:spcAft>
                <a:spcPts val="1200"/>
              </a:spcAft>
              <a:buSzPct val="125000"/>
              <a:tabLst>
                <a:tab pos="292100" algn="l"/>
              </a:tabLst>
              <a:defRPr/>
            </a:pPr>
            <a:r>
              <a:rPr lang="en-US" dirty="0"/>
              <a:t>Discourages drinking by making the patient physically sick when alcohol is consumed.</a:t>
            </a:r>
          </a:p>
          <a:p>
            <a:pPr>
              <a:spcBef>
                <a:spcPct val="0"/>
              </a:spcBef>
              <a:spcAft>
                <a:spcPts val="1200"/>
              </a:spcAft>
              <a:buSzPct val="125000"/>
              <a:tabLst>
                <a:tab pos="292100" algn="l"/>
              </a:tabLst>
              <a:defRPr/>
            </a:pPr>
            <a:r>
              <a:rPr lang="en-US" dirty="0"/>
              <a:t>Non-addictive and no reports of misuse.</a:t>
            </a:r>
          </a:p>
          <a:p>
            <a:pPr>
              <a:spcBef>
                <a:spcPct val="0"/>
              </a:spcBef>
              <a:spcAft>
                <a:spcPts val="1200"/>
              </a:spcAft>
              <a:buSzPct val="125000"/>
              <a:tabLst>
                <a:tab pos="292100" algn="l"/>
              </a:tabLst>
              <a:defRPr/>
            </a:pPr>
            <a:r>
              <a:rPr lang="en-US" dirty="0"/>
              <a:t>Research shows that participants treated with disulfiram drank alcohol on fewer days than those treated with placebo. </a:t>
            </a:r>
          </a:p>
          <a:p>
            <a:pPr marL="0" indent="0">
              <a:spcBef>
                <a:spcPct val="0"/>
              </a:spcBef>
              <a:spcAft>
                <a:spcPts val="1200"/>
              </a:spcAft>
              <a:buClr>
                <a:srgbClr val="1C782C"/>
              </a:buClr>
              <a:buSzPct val="125000"/>
              <a:buNone/>
              <a:tabLst>
                <a:tab pos="292100" algn="l"/>
              </a:tabLst>
              <a:defRP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41" y="2683328"/>
            <a:ext cx="2852057" cy="2852057"/>
          </a:xfrm>
          <a:prstGeom prst="rect">
            <a:avLst/>
          </a:prstGeom>
        </p:spPr>
      </p:pic>
      <p:sp>
        <p:nvSpPr>
          <p:cNvPr id="3" name="Rounded Rectangular Callout 2"/>
          <p:cNvSpPr/>
          <p:nvPr/>
        </p:nvSpPr>
        <p:spPr>
          <a:xfrm>
            <a:off x="544284" y="734786"/>
            <a:ext cx="3145972" cy="17471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800" dirty="0"/>
              <a:t>Disulfiram is commonly known as Antabuse</a:t>
            </a:r>
            <a:r>
              <a:rPr lang="en-US" sz="2800" dirty="0">
                <a:sym typeface="Symbol" pitchFamily="18" charset="2"/>
              </a:rPr>
              <a:t></a:t>
            </a:r>
          </a:p>
        </p:txBody>
      </p:sp>
      <p:sp>
        <p:nvSpPr>
          <p:cNvPr id="4" name="Pentagon 3"/>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extLst>
      <p:ext uri="{BB962C8B-B14F-4D97-AF65-F5344CB8AC3E}">
        <p14:creationId xmlns:p14="http://schemas.microsoft.com/office/powerpoint/2010/main" val="23023554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7" name="Rectangle 3"/>
          <p:cNvSpPr>
            <a:spLocks noGrp="1" noChangeArrowheads="1"/>
          </p:cNvSpPr>
          <p:nvPr>
            <p:ph type="body" idx="4294967295"/>
          </p:nvPr>
        </p:nvSpPr>
        <p:spPr>
          <a:xfrm>
            <a:off x="537369" y="5065464"/>
            <a:ext cx="11202874" cy="1609974"/>
          </a:xfrm>
        </p:spPr>
        <p:txBody>
          <a:bodyPr rtlCol="0">
            <a:normAutofit/>
          </a:bodyPr>
          <a:lstStyle/>
          <a:p>
            <a:pPr marL="0" indent="0">
              <a:buNone/>
              <a:defRPr/>
            </a:pPr>
            <a:r>
              <a:rPr lang="en-US" sz="2600" dirty="0">
                <a:latin typeface="Calibri" panose="020F0502020204030204" pitchFamily="34" charset="0"/>
                <a:cs typeface="Arial" pitchFamily="34" charset="0"/>
              </a:rPr>
              <a:t>Disulfiram works by blocking the enzyme acetaldehyde dehydrogenase. This causes acetaldehyde to accumulate in the blood at </a:t>
            </a:r>
            <a:r>
              <a:rPr lang="en-US" sz="2600" b="1" dirty="0">
                <a:solidFill>
                  <a:schemeClr val="tx2">
                    <a:lumMod val="75000"/>
                  </a:schemeClr>
                </a:solidFill>
                <a:latin typeface="Calibri" panose="020F0502020204030204" pitchFamily="34" charset="0"/>
                <a:cs typeface="Arial" pitchFamily="34" charset="0"/>
              </a:rPr>
              <a:t>5 to 10 times higher </a:t>
            </a:r>
            <a:r>
              <a:rPr lang="en-US" sz="2600" dirty="0">
                <a:latin typeface="Calibri" panose="020F0502020204030204" pitchFamily="34" charset="0"/>
                <a:cs typeface="Arial" pitchFamily="34" charset="0"/>
              </a:rPr>
              <a:t>than what would normally occur with alcohol alone.  </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214" y="1075533"/>
            <a:ext cx="9503229" cy="4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spect="1"/>
          </p:cNvSpPr>
          <p:nvPr/>
        </p:nvSpPr>
        <p:spPr bwMode="auto">
          <a:xfrm>
            <a:off x="2824845" y="1457439"/>
            <a:ext cx="1787088" cy="658401"/>
          </a:xfrm>
          <a:prstGeom prst="roundRect">
            <a:avLst>
              <a:gd name="adj" fmla="val 50000"/>
            </a:avLst>
          </a:prstGeom>
          <a:solidFill>
            <a:schemeClr val="bg1"/>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Alcohol Dehydrogenase</a:t>
            </a:r>
          </a:p>
        </p:txBody>
      </p:sp>
      <p:sp>
        <p:nvSpPr>
          <p:cNvPr id="11" name="Rounded Rectangle 10"/>
          <p:cNvSpPr>
            <a:spLocks noChangeAspect="1"/>
          </p:cNvSpPr>
          <p:nvPr/>
        </p:nvSpPr>
        <p:spPr>
          <a:xfrm>
            <a:off x="5372742" y="1496921"/>
            <a:ext cx="1760733" cy="648691"/>
          </a:xfrm>
          <a:prstGeom prst="roundRect">
            <a:avLst>
              <a:gd name="adj" fmla="val 50000"/>
            </a:avLst>
          </a:prstGeom>
          <a:solidFill>
            <a:schemeClr val="bg1"/>
          </a:solidFill>
          <a:ln w="28575">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Acetaldehyde Dehydrogenase</a:t>
            </a:r>
          </a:p>
        </p:txBody>
      </p:sp>
      <p:sp>
        <p:nvSpPr>
          <p:cNvPr id="22535" name="Rectangle 2"/>
          <p:cNvSpPr txBox="1">
            <a:spLocks noChangeArrowheads="1"/>
          </p:cNvSpPr>
          <p:nvPr/>
        </p:nvSpPr>
        <p:spPr bwMode="auto">
          <a:xfrm>
            <a:off x="537369" y="359571"/>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chemeClr val="accent4">
                    <a:lumMod val="50000"/>
                  </a:schemeClr>
                </a:solidFill>
                <a:latin typeface="Calibri" panose="020F0502020204030204" pitchFamily="34" charset="0"/>
              </a:rPr>
              <a:t>How Does Disulfiram Work?</a:t>
            </a:r>
          </a:p>
        </p:txBody>
      </p:sp>
      <p:sp>
        <p:nvSpPr>
          <p:cNvPr id="8" name="Pentagon 7"/>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extLst>
      <p:ext uri="{BB962C8B-B14F-4D97-AF65-F5344CB8AC3E}">
        <p14:creationId xmlns:p14="http://schemas.microsoft.com/office/powerpoint/2010/main" val="2253908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095" y="1525578"/>
            <a:ext cx="2637027" cy="2640552"/>
          </a:xfrm>
          <a:prstGeom prst="rect">
            <a:avLst/>
          </a:prstGeom>
        </p:spPr>
      </p:pic>
      <p:sp>
        <p:nvSpPr>
          <p:cNvPr id="2" name="Title 1"/>
          <p:cNvSpPr>
            <a:spLocks noGrp="1"/>
          </p:cNvSpPr>
          <p:nvPr>
            <p:ph type="title"/>
          </p:nvPr>
        </p:nvSpPr>
        <p:spPr>
          <a:xfrm>
            <a:off x="388094" y="200014"/>
            <a:ext cx="10515600" cy="1325563"/>
          </a:xfrm>
        </p:spPr>
        <p:txBody>
          <a:bodyPr>
            <a:normAutofit/>
          </a:bodyPr>
          <a:lstStyle/>
          <a:p>
            <a:r>
              <a:rPr lang="en-US" b="1" dirty="0">
                <a:solidFill>
                  <a:schemeClr val="accent4">
                    <a:lumMod val="50000"/>
                  </a:schemeClr>
                </a:solidFill>
                <a:latin typeface="+mn-lt"/>
              </a:rPr>
              <a:t>Navigating the Training</a:t>
            </a:r>
          </a:p>
        </p:txBody>
      </p:sp>
      <p:sp>
        <p:nvSpPr>
          <p:cNvPr id="8" name="Content Placeholder 7"/>
          <p:cNvSpPr>
            <a:spLocks noGrp="1"/>
          </p:cNvSpPr>
          <p:nvPr>
            <p:ph idx="1"/>
          </p:nvPr>
        </p:nvSpPr>
        <p:spPr>
          <a:xfrm>
            <a:off x="393879" y="4477927"/>
            <a:ext cx="11404243" cy="1893040"/>
          </a:xfrm>
          <a:noFill/>
          <a:ln w="53975">
            <a:solidFill>
              <a:schemeClr val="accent1"/>
            </a:solidFill>
          </a:ln>
        </p:spPr>
        <p:txBody>
          <a:bodyPr anchor="ctr">
            <a:normAutofit/>
          </a:bodyPr>
          <a:lstStyle/>
          <a:p>
            <a:pPr marL="0" indent="0">
              <a:buNone/>
            </a:pPr>
            <a:r>
              <a:rPr lang="en-US" dirty="0">
                <a:solidFill>
                  <a:schemeClr val="accent4">
                    <a:lumMod val="50000"/>
                  </a:schemeClr>
                </a:solidFill>
              </a:rPr>
              <a:t>Welcome! These health professionals will guide you through your MAT training.* </a:t>
            </a:r>
          </a:p>
          <a:p>
            <a:pPr marL="0" indent="0">
              <a:buNone/>
            </a:pPr>
            <a:r>
              <a:rPr lang="en-US" dirty="0">
                <a:solidFill>
                  <a:schemeClr val="accent4">
                    <a:lumMod val="50000"/>
                  </a:schemeClr>
                </a:solidFill>
              </a:rPr>
              <a:t>Click on the “Previous” and “Next” buttons on the bottom of the page to navigate through the training.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5447" y="1525577"/>
            <a:ext cx="2643309" cy="264679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06" y="1537208"/>
            <a:ext cx="2611396" cy="2628922"/>
          </a:xfrm>
          <a:prstGeom prst="rect">
            <a:avLst/>
          </a:prstGeom>
        </p:spPr>
      </p:pic>
      <p:sp>
        <p:nvSpPr>
          <p:cNvPr id="14" name="TextBox 13"/>
          <p:cNvSpPr txBox="1"/>
          <p:nvPr/>
        </p:nvSpPr>
        <p:spPr>
          <a:xfrm rot="20357689">
            <a:off x="58448" y="1353598"/>
            <a:ext cx="1954911" cy="646331"/>
          </a:xfrm>
          <a:prstGeom prst="rect">
            <a:avLst/>
          </a:prstGeom>
          <a:noFill/>
        </p:spPr>
        <p:txBody>
          <a:bodyPr wrap="square" rtlCol="0">
            <a:spAutoFit/>
          </a:bodyPr>
          <a:lstStyle/>
          <a:p>
            <a:r>
              <a:rPr lang="en-US" dirty="0">
                <a:solidFill>
                  <a:srgbClr val="C00000"/>
                </a:solidFill>
                <a:latin typeface="Lucida Handwriting" panose="03010101010101010101" pitchFamily="66" charset="0"/>
              </a:rPr>
              <a:t>Physician</a:t>
            </a:r>
          </a:p>
          <a:p>
            <a:endParaRPr lang="en-US" dirty="0">
              <a:solidFill>
                <a:srgbClr val="C00000"/>
              </a:solidFill>
              <a:latin typeface="Lucida Handwriting" panose="03010101010101010101" pitchFamily="66" charset="0"/>
            </a:endParaRPr>
          </a:p>
        </p:txBody>
      </p:sp>
      <p:sp>
        <p:nvSpPr>
          <p:cNvPr id="15" name="TextBox 14"/>
          <p:cNvSpPr txBox="1"/>
          <p:nvPr/>
        </p:nvSpPr>
        <p:spPr>
          <a:xfrm rot="20357689">
            <a:off x="2887534" y="1438850"/>
            <a:ext cx="1954911" cy="369332"/>
          </a:xfrm>
          <a:prstGeom prst="rect">
            <a:avLst/>
          </a:prstGeom>
          <a:noFill/>
        </p:spPr>
        <p:txBody>
          <a:bodyPr wrap="square" rtlCol="0">
            <a:spAutoFit/>
          </a:bodyPr>
          <a:lstStyle/>
          <a:p>
            <a:r>
              <a:rPr lang="en-US" dirty="0">
                <a:solidFill>
                  <a:srgbClr val="C00000"/>
                </a:solidFill>
                <a:latin typeface="Lucida Handwriting" panose="03010101010101010101" pitchFamily="66" charset="0"/>
              </a:rPr>
              <a:t>Pharmacist</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6135" y="1543370"/>
            <a:ext cx="2639752" cy="2646792"/>
          </a:xfrm>
          <a:prstGeom prst="rect">
            <a:avLst/>
          </a:prstGeom>
        </p:spPr>
      </p:pic>
      <p:sp>
        <p:nvSpPr>
          <p:cNvPr id="12" name="TextBox 11"/>
          <p:cNvSpPr txBox="1"/>
          <p:nvPr/>
        </p:nvSpPr>
        <p:spPr>
          <a:xfrm rot="20357689">
            <a:off x="6023749" y="1318144"/>
            <a:ext cx="1831860" cy="646331"/>
          </a:xfrm>
          <a:prstGeom prst="rect">
            <a:avLst/>
          </a:prstGeom>
          <a:noFill/>
        </p:spPr>
        <p:txBody>
          <a:bodyPr wrap="square" rtlCol="0">
            <a:spAutoFit/>
          </a:bodyPr>
          <a:lstStyle/>
          <a:p>
            <a:r>
              <a:rPr lang="en-US" dirty="0">
                <a:solidFill>
                  <a:srgbClr val="C00000"/>
                </a:solidFill>
                <a:latin typeface="Lucida Handwriting" panose="03010101010101010101" pitchFamily="66" charset="0"/>
              </a:rPr>
              <a:t>Nurse Practitioner </a:t>
            </a:r>
          </a:p>
        </p:txBody>
      </p:sp>
      <p:sp>
        <p:nvSpPr>
          <p:cNvPr id="18" name="TextBox 17"/>
          <p:cNvSpPr txBox="1"/>
          <p:nvPr/>
        </p:nvSpPr>
        <p:spPr>
          <a:xfrm rot="20357689">
            <a:off x="8762196" y="1305631"/>
            <a:ext cx="2253528" cy="369332"/>
          </a:xfrm>
          <a:prstGeom prst="rect">
            <a:avLst/>
          </a:prstGeom>
          <a:noFill/>
        </p:spPr>
        <p:txBody>
          <a:bodyPr wrap="square" rtlCol="0">
            <a:spAutoFit/>
          </a:bodyPr>
          <a:lstStyle/>
          <a:p>
            <a:r>
              <a:rPr lang="en-US" dirty="0">
                <a:solidFill>
                  <a:srgbClr val="C00000"/>
                </a:solidFill>
                <a:latin typeface="Lucida Handwriting" panose="03010101010101010101" pitchFamily="66" charset="0"/>
              </a:rPr>
              <a:t>Case Manager</a:t>
            </a:r>
          </a:p>
        </p:txBody>
      </p:sp>
      <p:sp>
        <p:nvSpPr>
          <p:cNvPr id="5" name="TextBox 4"/>
          <p:cNvSpPr txBox="1"/>
          <p:nvPr/>
        </p:nvSpPr>
        <p:spPr>
          <a:xfrm>
            <a:off x="336929" y="6418309"/>
            <a:ext cx="11166764" cy="369332"/>
          </a:xfrm>
          <a:prstGeom prst="rect">
            <a:avLst/>
          </a:prstGeom>
          <a:noFill/>
        </p:spPr>
        <p:txBody>
          <a:bodyPr wrap="square" rtlCol="0">
            <a:spAutoFit/>
          </a:bodyPr>
          <a:lstStyle/>
          <a:p>
            <a:r>
              <a:rPr lang="en-US" dirty="0"/>
              <a:t>*Note: No audio or interactive animation is available for this training module. </a:t>
            </a:r>
          </a:p>
        </p:txBody>
      </p:sp>
    </p:spTree>
    <p:extLst>
      <p:ext uri="{BB962C8B-B14F-4D97-AF65-F5344CB8AC3E}">
        <p14:creationId xmlns:p14="http://schemas.microsoft.com/office/powerpoint/2010/main" val="4119331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099" y="3729248"/>
            <a:ext cx="2718985" cy="2722553"/>
          </a:xfrm>
          <a:prstGeom prst="rect">
            <a:avLst/>
          </a:prstGeom>
        </p:spPr>
      </p:pic>
      <p:sp>
        <p:nvSpPr>
          <p:cNvPr id="2" name="Rounded Rectangular Callout 1"/>
          <p:cNvSpPr/>
          <p:nvPr/>
        </p:nvSpPr>
        <p:spPr>
          <a:xfrm>
            <a:off x="342901" y="1199031"/>
            <a:ext cx="4011386" cy="23769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idx="4294967295"/>
          </p:nvPr>
        </p:nvSpPr>
        <p:spPr>
          <a:xfrm>
            <a:off x="457200" y="0"/>
            <a:ext cx="9144000" cy="1417638"/>
          </a:xfrm>
        </p:spPr>
        <p:txBody>
          <a:bodyPr>
            <a:normAutofit/>
          </a:bodyPr>
          <a:lstStyle/>
          <a:p>
            <a:pPr algn="l" eaLnBrk="1" hangingPunct="1"/>
            <a:r>
              <a:rPr lang="en-US" altLang="en-US" b="1" dirty="0">
                <a:solidFill>
                  <a:schemeClr val="accent4">
                    <a:lumMod val="50000"/>
                  </a:schemeClr>
                </a:solidFill>
                <a:latin typeface="+mn-lt"/>
                <a:cs typeface="Arial" panose="020B0604020202020204" pitchFamily="34" charset="0"/>
              </a:rPr>
              <a:t>Symptoms of Disulfiram</a:t>
            </a:r>
            <a:endParaRPr lang="en-US" altLang="en-US" b="1" baseline="30000" dirty="0">
              <a:solidFill>
                <a:schemeClr val="accent4">
                  <a:lumMod val="50000"/>
                </a:schemeClr>
              </a:solidFill>
              <a:latin typeface="+mn-lt"/>
              <a:cs typeface="Arial" panose="020B0604020202020204" pitchFamily="34" charset="0"/>
            </a:endParaRPr>
          </a:p>
        </p:txBody>
      </p:sp>
      <p:sp>
        <p:nvSpPr>
          <p:cNvPr id="40963" name="Rectangle 3"/>
          <p:cNvSpPr>
            <a:spLocks noGrp="1" noChangeArrowheads="1"/>
          </p:cNvSpPr>
          <p:nvPr>
            <p:ph type="body" idx="4294967295"/>
          </p:nvPr>
        </p:nvSpPr>
        <p:spPr>
          <a:xfrm>
            <a:off x="342900" y="1352322"/>
            <a:ext cx="4011385" cy="2723021"/>
          </a:xfrm>
        </p:spPr>
        <p:txBody>
          <a:bodyPr rtlCol="0">
            <a:normAutofit/>
          </a:bodyPr>
          <a:lstStyle/>
          <a:p>
            <a:pPr marL="0" indent="0" algn="ctr">
              <a:buNone/>
              <a:defRPr/>
            </a:pPr>
            <a:r>
              <a:rPr lang="en-US" sz="2400" dirty="0">
                <a:solidFill>
                  <a:schemeClr val="bg1"/>
                </a:solidFill>
                <a:cs typeface="Arial" pitchFamily="34" charset="0"/>
              </a:rPr>
              <a:t>Since </a:t>
            </a:r>
            <a:r>
              <a:rPr lang="en-US" sz="2400" b="1" dirty="0">
                <a:solidFill>
                  <a:schemeClr val="bg1"/>
                </a:solidFill>
                <a:cs typeface="Arial" pitchFamily="34" charset="0"/>
              </a:rPr>
              <a:t>acetaldehyde is poisonous</a:t>
            </a:r>
            <a:r>
              <a:rPr lang="en-US" sz="2400" dirty="0">
                <a:solidFill>
                  <a:schemeClr val="bg1"/>
                </a:solidFill>
                <a:cs typeface="Arial" pitchFamily="34" charset="0"/>
              </a:rPr>
              <a:t>, a buildup of it produces highly unpleasant  symptoms, commonly referred to as the “</a:t>
            </a:r>
            <a:r>
              <a:rPr lang="en-US" sz="2400" b="1" dirty="0">
                <a:solidFill>
                  <a:schemeClr val="bg1"/>
                </a:solidFill>
                <a:cs typeface="Arial" pitchFamily="34" charset="0"/>
              </a:rPr>
              <a:t>disulfiram-alcohol reaction</a:t>
            </a:r>
            <a:r>
              <a:rPr lang="en-US" sz="2400" dirty="0">
                <a:solidFill>
                  <a:schemeClr val="bg1"/>
                </a:solidFill>
                <a:cs typeface="Arial" pitchFamily="34" charset="0"/>
              </a:rPr>
              <a:t>.”</a:t>
            </a:r>
          </a:p>
          <a:p>
            <a:pPr marL="0" indent="0" algn="ctr">
              <a:defRPr/>
            </a:pPr>
            <a:endParaRPr lang="en-US" sz="1000" dirty="0">
              <a:latin typeface="Arial" pitchFamily="34" charset="0"/>
              <a:cs typeface="Arial" pitchFamily="34" charset="0"/>
            </a:endParaRPr>
          </a:p>
        </p:txBody>
      </p:sp>
      <p:sp>
        <p:nvSpPr>
          <p:cNvPr id="1180677" name="Text Box 5"/>
          <p:cNvSpPr txBox="1">
            <a:spLocks noChangeArrowheads="1"/>
          </p:cNvSpPr>
          <p:nvPr/>
        </p:nvSpPr>
        <p:spPr bwMode="auto">
          <a:xfrm>
            <a:off x="8534400" y="1199031"/>
            <a:ext cx="3657600" cy="5299912"/>
          </a:xfrm>
          <a:prstGeom prst="rect">
            <a:avLst/>
          </a:prstGeom>
          <a:noFill/>
          <a:ln>
            <a:noFill/>
          </a:ln>
          <a:extLst/>
        </p:spPr>
        <p:txBody>
          <a:bodyPr wrap="square" anchor="ct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Dizziness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Palpitation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Hyperventilation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Rapid Heartbeat</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Blurred Vision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Confusion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Respiratory Depression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Cardiovascular Collapse</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Myocardial Infarction</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Congestive Heart Failure</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Unconsciousness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Convulsions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Death</a:t>
            </a:r>
          </a:p>
        </p:txBody>
      </p:sp>
      <p:sp>
        <p:nvSpPr>
          <p:cNvPr id="1180682" name="Text Box 10"/>
          <p:cNvSpPr txBox="1">
            <a:spLocks noChangeArrowheads="1"/>
          </p:cNvSpPr>
          <p:nvPr/>
        </p:nvSpPr>
        <p:spPr bwMode="auto">
          <a:xfrm>
            <a:off x="4676775" y="1199031"/>
            <a:ext cx="4003222" cy="5299912"/>
          </a:xfrm>
          <a:prstGeom prst="rect">
            <a:avLst/>
          </a:prstGeom>
          <a:noFill/>
          <a:ln>
            <a:noFill/>
          </a:ln>
          <a:extLst/>
        </p:spPr>
        <p:txBody>
          <a:bodyPr wrap="square" anchor="ct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Throbbing in Head/Neck </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Brief Loss of Consciousness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Throbbing Headache</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Lowered Blood Pressure</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Difficulty Breathing </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Uneasiness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Vomiting</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Nausea</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Flushing</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Sweating</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Thirst</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Weakness</a:t>
            </a:r>
          </a:p>
          <a:p>
            <a:pPr marL="342900" indent="-342900" eaLnBrk="1" hangingPunct="1">
              <a:lnSpc>
                <a:spcPct val="90000"/>
              </a:lnSpc>
              <a:spcBef>
                <a:spcPct val="20000"/>
              </a:spcBef>
              <a:buSzPct val="125000"/>
              <a:buFont typeface="Wingdings" panose="05000000000000000000" pitchFamily="2" charset="2"/>
              <a:buChar char="ü"/>
              <a:defRPr/>
            </a:pPr>
            <a:r>
              <a:rPr lang="en-US" sz="2400" dirty="0">
                <a:solidFill>
                  <a:schemeClr val="tx2">
                    <a:lumMod val="75000"/>
                  </a:schemeClr>
                </a:solidFill>
                <a:latin typeface="+mn-lt"/>
              </a:rPr>
              <a:t>Chest Pain</a:t>
            </a:r>
          </a:p>
        </p:txBody>
      </p:sp>
      <p:sp>
        <p:nvSpPr>
          <p:cNvPr id="11" name="Pentagon 10"/>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custDataLst>
      <p:tags r:id="rId1"/>
    </p:custDataLst>
    <p:extLst>
      <p:ext uri="{BB962C8B-B14F-4D97-AF65-F5344CB8AC3E}">
        <p14:creationId xmlns:p14="http://schemas.microsoft.com/office/powerpoint/2010/main" val="21458657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80682">
                                            <p:txEl>
                                              <p:pRg st="0" end="0"/>
                                            </p:txEl>
                                          </p:spTgt>
                                        </p:tgtEl>
                                        <p:attrNameLst>
                                          <p:attrName>style.visibility</p:attrName>
                                        </p:attrNameLst>
                                      </p:cBhvr>
                                      <p:to>
                                        <p:strVal val="visible"/>
                                      </p:to>
                                    </p:set>
                                    <p:animEffect transition="in" filter="fade">
                                      <p:cBhvr>
                                        <p:cTn id="7" dur="500"/>
                                        <p:tgtEl>
                                          <p:spTgt spid="1180682">
                                            <p:txEl>
                                              <p:pRg st="0" end="0"/>
                                            </p:txEl>
                                          </p:spTgt>
                                        </p:tgtEl>
                                      </p:cBhvr>
                                    </p:animEffect>
                                  </p:childTnLst>
                                  <p:subTnLst>
                                    <p:animClr clrSpc="rgb" dir="cw">
                                      <p:cBhvr override="childStyle">
                                        <p:cTn dur="1" fill="hold" display="0" masterRel="nextClick" afterEffect="1"/>
                                        <p:tgtEl>
                                          <p:spTgt spid="118068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0682">
                                            <p:txEl>
                                              <p:pRg st="1" end="1"/>
                                            </p:txEl>
                                          </p:spTgt>
                                        </p:tgtEl>
                                        <p:attrNameLst>
                                          <p:attrName>style.visibility</p:attrName>
                                        </p:attrNameLst>
                                      </p:cBhvr>
                                      <p:to>
                                        <p:strVal val="visible"/>
                                      </p:to>
                                    </p:set>
                                    <p:animEffect transition="in" filter="fade">
                                      <p:cBhvr>
                                        <p:cTn id="12" dur="500"/>
                                        <p:tgtEl>
                                          <p:spTgt spid="1180682">
                                            <p:txEl>
                                              <p:pRg st="1" end="1"/>
                                            </p:txEl>
                                          </p:spTgt>
                                        </p:tgtEl>
                                      </p:cBhvr>
                                    </p:animEffect>
                                  </p:childTnLst>
                                  <p:subTnLst>
                                    <p:animClr clrSpc="rgb" dir="cw">
                                      <p:cBhvr override="childStyle">
                                        <p:cTn dur="1" fill="hold" display="0" masterRel="nextClick" afterEffect="1"/>
                                        <p:tgtEl>
                                          <p:spTgt spid="118068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80682">
                                            <p:txEl>
                                              <p:pRg st="2" end="2"/>
                                            </p:txEl>
                                          </p:spTgt>
                                        </p:tgtEl>
                                        <p:attrNameLst>
                                          <p:attrName>style.visibility</p:attrName>
                                        </p:attrNameLst>
                                      </p:cBhvr>
                                      <p:to>
                                        <p:strVal val="visible"/>
                                      </p:to>
                                    </p:set>
                                    <p:animEffect transition="in" filter="fade">
                                      <p:cBhvr>
                                        <p:cTn id="17" dur="500"/>
                                        <p:tgtEl>
                                          <p:spTgt spid="1180682">
                                            <p:txEl>
                                              <p:pRg st="2" end="2"/>
                                            </p:txEl>
                                          </p:spTgt>
                                        </p:tgtEl>
                                      </p:cBhvr>
                                    </p:animEffect>
                                  </p:childTnLst>
                                  <p:subTnLst>
                                    <p:animClr clrSpc="rgb" dir="cw">
                                      <p:cBhvr override="childStyle">
                                        <p:cTn dur="1" fill="hold" display="0" masterRel="nextClick" afterEffect="1"/>
                                        <p:tgtEl>
                                          <p:spTgt spid="118068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80682">
                                            <p:txEl>
                                              <p:pRg st="3" end="3"/>
                                            </p:txEl>
                                          </p:spTgt>
                                        </p:tgtEl>
                                        <p:attrNameLst>
                                          <p:attrName>style.visibility</p:attrName>
                                        </p:attrNameLst>
                                      </p:cBhvr>
                                      <p:to>
                                        <p:strVal val="visible"/>
                                      </p:to>
                                    </p:set>
                                    <p:animEffect transition="in" filter="fade">
                                      <p:cBhvr>
                                        <p:cTn id="22" dur="500"/>
                                        <p:tgtEl>
                                          <p:spTgt spid="1180682">
                                            <p:txEl>
                                              <p:pRg st="3" end="3"/>
                                            </p:txEl>
                                          </p:spTgt>
                                        </p:tgtEl>
                                      </p:cBhvr>
                                    </p:animEffect>
                                  </p:childTnLst>
                                  <p:subTnLst>
                                    <p:animClr clrSpc="rgb" dir="cw">
                                      <p:cBhvr override="childStyle">
                                        <p:cTn dur="1" fill="hold" display="0" masterRel="nextClick" afterEffect="1"/>
                                        <p:tgtEl>
                                          <p:spTgt spid="118068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80682">
                                            <p:txEl>
                                              <p:pRg st="4" end="4"/>
                                            </p:txEl>
                                          </p:spTgt>
                                        </p:tgtEl>
                                        <p:attrNameLst>
                                          <p:attrName>style.visibility</p:attrName>
                                        </p:attrNameLst>
                                      </p:cBhvr>
                                      <p:to>
                                        <p:strVal val="visible"/>
                                      </p:to>
                                    </p:set>
                                    <p:animEffect transition="in" filter="fade">
                                      <p:cBhvr>
                                        <p:cTn id="27" dur="500"/>
                                        <p:tgtEl>
                                          <p:spTgt spid="1180682">
                                            <p:txEl>
                                              <p:pRg st="4" end="4"/>
                                            </p:txEl>
                                          </p:spTgt>
                                        </p:tgtEl>
                                      </p:cBhvr>
                                    </p:animEffect>
                                  </p:childTnLst>
                                  <p:subTnLst>
                                    <p:animClr clrSpc="rgb" dir="cw">
                                      <p:cBhvr override="childStyle">
                                        <p:cTn dur="1" fill="hold" display="0" masterRel="nextClick" afterEffect="1"/>
                                        <p:tgtEl>
                                          <p:spTgt spid="1180682">
                                            <p:txEl>
                                              <p:pRg st="4" end="4"/>
                                            </p:txEl>
                                          </p:spTgt>
                                        </p:tgtEl>
                                        <p:attrNameLst>
                                          <p:attrName>ppt_c</p:attrName>
                                        </p:attrNameLst>
                                      </p:cBhvr>
                                      <p:to>
                                        <a:srgbClr val="777777"/>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80682">
                                            <p:txEl>
                                              <p:pRg st="5" end="5"/>
                                            </p:txEl>
                                          </p:spTgt>
                                        </p:tgtEl>
                                        <p:attrNameLst>
                                          <p:attrName>style.visibility</p:attrName>
                                        </p:attrNameLst>
                                      </p:cBhvr>
                                      <p:to>
                                        <p:strVal val="visible"/>
                                      </p:to>
                                    </p:set>
                                    <p:animEffect transition="in" filter="fade">
                                      <p:cBhvr>
                                        <p:cTn id="32" dur="500"/>
                                        <p:tgtEl>
                                          <p:spTgt spid="1180682">
                                            <p:txEl>
                                              <p:pRg st="5" end="5"/>
                                            </p:txEl>
                                          </p:spTgt>
                                        </p:tgtEl>
                                      </p:cBhvr>
                                    </p:animEffect>
                                  </p:childTnLst>
                                  <p:subTnLst>
                                    <p:animClr clrSpc="rgb" dir="cw">
                                      <p:cBhvr override="childStyle">
                                        <p:cTn dur="1" fill="hold" display="0" masterRel="nextClick" afterEffect="1"/>
                                        <p:tgtEl>
                                          <p:spTgt spid="1180682">
                                            <p:txEl>
                                              <p:pRg st="5" end="5"/>
                                            </p:txEl>
                                          </p:spTgt>
                                        </p:tgtEl>
                                        <p:attrNameLst>
                                          <p:attrName>ppt_c</p:attrName>
                                        </p:attrNameLst>
                                      </p:cBhvr>
                                      <p:to>
                                        <a:srgbClr val="777777"/>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80682">
                                            <p:txEl>
                                              <p:pRg st="6" end="6"/>
                                            </p:txEl>
                                          </p:spTgt>
                                        </p:tgtEl>
                                        <p:attrNameLst>
                                          <p:attrName>style.visibility</p:attrName>
                                        </p:attrNameLst>
                                      </p:cBhvr>
                                      <p:to>
                                        <p:strVal val="visible"/>
                                      </p:to>
                                    </p:set>
                                    <p:animEffect transition="in" filter="fade">
                                      <p:cBhvr>
                                        <p:cTn id="37" dur="500"/>
                                        <p:tgtEl>
                                          <p:spTgt spid="1180682">
                                            <p:txEl>
                                              <p:pRg st="6" end="6"/>
                                            </p:txEl>
                                          </p:spTgt>
                                        </p:tgtEl>
                                      </p:cBhvr>
                                    </p:animEffect>
                                  </p:childTnLst>
                                  <p:subTnLst>
                                    <p:animClr clrSpc="rgb" dir="cw">
                                      <p:cBhvr override="childStyle">
                                        <p:cTn dur="1" fill="hold" display="0" masterRel="nextClick" afterEffect="1"/>
                                        <p:tgtEl>
                                          <p:spTgt spid="1180682">
                                            <p:txEl>
                                              <p:pRg st="6" end="6"/>
                                            </p:txEl>
                                          </p:spTgt>
                                        </p:tgtEl>
                                        <p:attrNameLst>
                                          <p:attrName>ppt_c</p:attrName>
                                        </p:attrNameLst>
                                      </p:cBhvr>
                                      <p:to>
                                        <a:srgbClr val="777777"/>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80682">
                                            <p:txEl>
                                              <p:pRg st="7" end="7"/>
                                            </p:txEl>
                                          </p:spTgt>
                                        </p:tgtEl>
                                        <p:attrNameLst>
                                          <p:attrName>style.visibility</p:attrName>
                                        </p:attrNameLst>
                                      </p:cBhvr>
                                      <p:to>
                                        <p:strVal val="visible"/>
                                      </p:to>
                                    </p:set>
                                    <p:animEffect transition="in" filter="fade">
                                      <p:cBhvr>
                                        <p:cTn id="42" dur="500"/>
                                        <p:tgtEl>
                                          <p:spTgt spid="1180682">
                                            <p:txEl>
                                              <p:pRg st="7" end="7"/>
                                            </p:txEl>
                                          </p:spTgt>
                                        </p:tgtEl>
                                      </p:cBhvr>
                                    </p:animEffect>
                                  </p:childTnLst>
                                  <p:subTnLst>
                                    <p:animClr clrSpc="rgb" dir="cw">
                                      <p:cBhvr override="childStyle">
                                        <p:cTn dur="1" fill="hold" display="0" masterRel="nextClick" afterEffect="1"/>
                                        <p:tgtEl>
                                          <p:spTgt spid="1180682">
                                            <p:txEl>
                                              <p:pRg st="7" end="7"/>
                                            </p:txEl>
                                          </p:spTgt>
                                        </p:tgtEl>
                                        <p:attrNameLst>
                                          <p:attrName>ppt_c</p:attrName>
                                        </p:attrNameLst>
                                      </p:cBhvr>
                                      <p:to>
                                        <a:srgbClr val="777777"/>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80682">
                                            <p:txEl>
                                              <p:pRg st="8" end="8"/>
                                            </p:txEl>
                                          </p:spTgt>
                                        </p:tgtEl>
                                        <p:attrNameLst>
                                          <p:attrName>style.visibility</p:attrName>
                                        </p:attrNameLst>
                                      </p:cBhvr>
                                      <p:to>
                                        <p:strVal val="visible"/>
                                      </p:to>
                                    </p:set>
                                    <p:animEffect transition="in" filter="fade">
                                      <p:cBhvr>
                                        <p:cTn id="47" dur="500"/>
                                        <p:tgtEl>
                                          <p:spTgt spid="1180682">
                                            <p:txEl>
                                              <p:pRg st="8" end="8"/>
                                            </p:txEl>
                                          </p:spTgt>
                                        </p:tgtEl>
                                      </p:cBhvr>
                                    </p:animEffect>
                                  </p:childTnLst>
                                  <p:subTnLst>
                                    <p:animClr clrSpc="rgb" dir="cw">
                                      <p:cBhvr override="childStyle">
                                        <p:cTn dur="1" fill="hold" display="0" masterRel="nextClick" afterEffect="1"/>
                                        <p:tgtEl>
                                          <p:spTgt spid="1180682">
                                            <p:txEl>
                                              <p:pRg st="8" end="8"/>
                                            </p:txEl>
                                          </p:spTgt>
                                        </p:tgtEl>
                                        <p:attrNameLst>
                                          <p:attrName>ppt_c</p:attrName>
                                        </p:attrNameLst>
                                      </p:cBhvr>
                                      <p:to>
                                        <a:srgbClr val="777777"/>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80682">
                                            <p:txEl>
                                              <p:pRg st="9" end="9"/>
                                            </p:txEl>
                                          </p:spTgt>
                                        </p:tgtEl>
                                        <p:attrNameLst>
                                          <p:attrName>style.visibility</p:attrName>
                                        </p:attrNameLst>
                                      </p:cBhvr>
                                      <p:to>
                                        <p:strVal val="visible"/>
                                      </p:to>
                                    </p:set>
                                    <p:animEffect transition="in" filter="fade">
                                      <p:cBhvr>
                                        <p:cTn id="52" dur="500"/>
                                        <p:tgtEl>
                                          <p:spTgt spid="1180682">
                                            <p:txEl>
                                              <p:pRg st="9" end="9"/>
                                            </p:txEl>
                                          </p:spTgt>
                                        </p:tgtEl>
                                      </p:cBhvr>
                                    </p:animEffect>
                                  </p:childTnLst>
                                  <p:subTnLst>
                                    <p:animClr clrSpc="rgb" dir="cw">
                                      <p:cBhvr override="childStyle">
                                        <p:cTn dur="1" fill="hold" display="0" masterRel="nextClick" afterEffect="1"/>
                                        <p:tgtEl>
                                          <p:spTgt spid="1180682">
                                            <p:txEl>
                                              <p:pRg st="9" end="9"/>
                                            </p:txEl>
                                          </p:spTgt>
                                        </p:tgtEl>
                                        <p:attrNameLst>
                                          <p:attrName>ppt_c</p:attrName>
                                        </p:attrNameLst>
                                      </p:cBhvr>
                                      <p:to>
                                        <a:srgbClr val="777777"/>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80682">
                                            <p:txEl>
                                              <p:pRg st="10" end="10"/>
                                            </p:txEl>
                                          </p:spTgt>
                                        </p:tgtEl>
                                        <p:attrNameLst>
                                          <p:attrName>style.visibility</p:attrName>
                                        </p:attrNameLst>
                                      </p:cBhvr>
                                      <p:to>
                                        <p:strVal val="visible"/>
                                      </p:to>
                                    </p:set>
                                    <p:animEffect transition="in" filter="fade">
                                      <p:cBhvr>
                                        <p:cTn id="57" dur="500"/>
                                        <p:tgtEl>
                                          <p:spTgt spid="1180682">
                                            <p:txEl>
                                              <p:pRg st="10" end="10"/>
                                            </p:txEl>
                                          </p:spTgt>
                                        </p:tgtEl>
                                      </p:cBhvr>
                                    </p:animEffect>
                                  </p:childTnLst>
                                  <p:subTnLst>
                                    <p:animClr clrSpc="rgb" dir="cw">
                                      <p:cBhvr override="childStyle">
                                        <p:cTn dur="1" fill="hold" display="0" masterRel="nextClick" afterEffect="1"/>
                                        <p:tgtEl>
                                          <p:spTgt spid="1180682">
                                            <p:txEl>
                                              <p:pRg st="10" end="10"/>
                                            </p:txEl>
                                          </p:spTgt>
                                        </p:tgtEl>
                                        <p:attrNameLst>
                                          <p:attrName>ppt_c</p:attrName>
                                        </p:attrNameLst>
                                      </p:cBhvr>
                                      <p:to>
                                        <a:srgbClr val="777777"/>
                                      </p:to>
                                    </p:animClr>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80682">
                                            <p:txEl>
                                              <p:pRg st="11" end="11"/>
                                            </p:txEl>
                                          </p:spTgt>
                                        </p:tgtEl>
                                        <p:attrNameLst>
                                          <p:attrName>style.visibility</p:attrName>
                                        </p:attrNameLst>
                                      </p:cBhvr>
                                      <p:to>
                                        <p:strVal val="visible"/>
                                      </p:to>
                                    </p:set>
                                    <p:animEffect transition="in" filter="fade">
                                      <p:cBhvr>
                                        <p:cTn id="62" dur="500"/>
                                        <p:tgtEl>
                                          <p:spTgt spid="1180682">
                                            <p:txEl>
                                              <p:pRg st="11" end="11"/>
                                            </p:txEl>
                                          </p:spTgt>
                                        </p:tgtEl>
                                      </p:cBhvr>
                                    </p:animEffect>
                                  </p:childTnLst>
                                  <p:subTnLst>
                                    <p:animClr clrSpc="rgb" dir="cw">
                                      <p:cBhvr override="childStyle">
                                        <p:cTn dur="1" fill="hold" display="0" masterRel="nextClick" afterEffect="1"/>
                                        <p:tgtEl>
                                          <p:spTgt spid="1180682">
                                            <p:txEl>
                                              <p:pRg st="11" end="11"/>
                                            </p:txEl>
                                          </p:spTgt>
                                        </p:tgtEl>
                                        <p:attrNameLst>
                                          <p:attrName>ppt_c</p:attrName>
                                        </p:attrNameLst>
                                      </p:cBhvr>
                                      <p:to>
                                        <a:srgbClr val="777777"/>
                                      </p:to>
                                    </p:animClr>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80682">
                                            <p:txEl>
                                              <p:pRg st="12" end="12"/>
                                            </p:txEl>
                                          </p:spTgt>
                                        </p:tgtEl>
                                        <p:attrNameLst>
                                          <p:attrName>style.visibility</p:attrName>
                                        </p:attrNameLst>
                                      </p:cBhvr>
                                      <p:to>
                                        <p:strVal val="visible"/>
                                      </p:to>
                                    </p:set>
                                    <p:animEffect transition="in" filter="fade">
                                      <p:cBhvr>
                                        <p:cTn id="67" dur="500"/>
                                        <p:tgtEl>
                                          <p:spTgt spid="1180682">
                                            <p:txEl>
                                              <p:pRg st="12" end="12"/>
                                            </p:txEl>
                                          </p:spTgt>
                                        </p:tgtEl>
                                      </p:cBhvr>
                                    </p:animEffect>
                                  </p:childTnLst>
                                  <p:subTnLst>
                                    <p:animClr clrSpc="rgb" dir="cw">
                                      <p:cBhvr override="childStyle">
                                        <p:cTn dur="1" fill="hold" display="0" masterRel="nextClick" afterEffect="1"/>
                                        <p:tgtEl>
                                          <p:spTgt spid="1180682">
                                            <p:txEl>
                                              <p:pRg st="12" end="12"/>
                                            </p:txEl>
                                          </p:spTgt>
                                        </p:tgtEl>
                                        <p:attrNameLst>
                                          <p:attrName>ppt_c</p:attrName>
                                        </p:attrNameLst>
                                      </p:cBhvr>
                                      <p:to>
                                        <a:srgbClr val="777777"/>
                                      </p:to>
                                    </p:animClr>
                                  </p:sub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180677">
                                            <p:txEl>
                                              <p:pRg st="0" end="0"/>
                                            </p:txEl>
                                          </p:spTgt>
                                        </p:tgtEl>
                                        <p:attrNameLst>
                                          <p:attrName>style.visibility</p:attrName>
                                        </p:attrNameLst>
                                      </p:cBhvr>
                                      <p:to>
                                        <p:strVal val="visible"/>
                                      </p:to>
                                    </p:set>
                                    <p:animEffect transition="in" filter="fade">
                                      <p:cBhvr>
                                        <p:cTn id="71" dur="500"/>
                                        <p:tgtEl>
                                          <p:spTgt spid="1180677">
                                            <p:txEl>
                                              <p:pRg st="0" end="0"/>
                                            </p:txEl>
                                          </p:spTgt>
                                        </p:tgtEl>
                                      </p:cBhvr>
                                    </p:animEffect>
                                  </p:childTnLst>
                                  <p:subTnLst>
                                    <p:animClr clrSpc="rgb" dir="cw">
                                      <p:cBhvr override="childStyle">
                                        <p:cTn dur="1" fill="hold" display="0" masterRel="nextClick" afterEffect="1"/>
                                        <p:tgtEl>
                                          <p:spTgt spid="1180677">
                                            <p:txEl>
                                              <p:pRg st="0" end="0"/>
                                            </p:txEl>
                                          </p:spTgt>
                                        </p:tgtEl>
                                        <p:attrNameLst>
                                          <p:attrName>ppt_c</p:attrName>
                                        </p:attrNameLst>
                                      </p:cBhvr>
                                      <p:to>
                                        <a:srgbClr val="777777"/>
                                      </p:to>
                                    </p:animClr>
                                  </p:sub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180677">
                                            <p:txEl>
                                              <p:pRg st="1" end="1"/>
                                            </p:txEl>
                                          </p:spTgt>
                                        </p:tgtEl>
                                        <p:attrNameLst>
                                          <p:attrName>style.visibility</p:attrName>
                                        </p:attrNameLst>
                                      </p:cBhvr>
                                      <p:to>
                                        <p:strVal val="visible"/>
                                      </p:to>
                                    </p:set>
                                    <p:animEffect transition="in" filter="fade">
                                      <p:cBhvr>
                                        <p:cTn id="75" dur="500"/>
                                        <p:tgtEl>
                                          <p:spTgt spid="1180677">
                                            <p:txEl>
                                              <p:pRg st="1" end="1"/>
                                            </p:txEl>
                                          </p:spTgt>
                                        </p:tgtEl>
                                      </p:cBhvr>
                                    </p:animEffect>
                                  </p:childTnLst>
                                  <p:subTnLst>
                                    <p:animClr clrSpc="rgb" dir="cw">
                                      <p:cBhvr override="childStyle">
                                        <p:cTn dur="1" fill="hold" display="0" masterRel="nextClick" afterEffect="1"/>
                                        <p:tgtEl>
                                          <p:spTgt spid="1180677">
                                            <p:txEl>
                                              <p:pRg st="1" end="1"/>
                                            </p:txEl>
                                          </p:spTgt>
                                        </p:tgtEl>
                                        <p:attrNameLst>
                                          <p:attrName>ppt_c</p:attrName>
                                        </p:attrNameLst>
                                      </p:cBhvr>
                                      <p:to>
                                        <a:srgbClr val="777777"/>
                                      </p:to>
                                    </p:animClr>
                                  </p:sub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80677">
                                            <p:txEl>
                                              <p:pRg st="2" end="2"/>
                                            </p:txEl>
                                          </p:spTgt>
                                        </p:tgtEl>
                                        <p:attrNameLst>
                                          <p:attrName>style.visibility</p:attrName>
                                        </p:attrNameLst>
                                      </p:cBhvr>
                                      <p:to>
                                        <p:strVal val="visible"/>
                                      </p:to>
                                    </p:set>
                                    <p:animEffect transition="in" filter="fade">
                                      <p:cBhvr>
                                        <p:cTn id="79" dur="500"/>
                                        <p:tgtEl>
                                          <p:spTgt spid="1180677">
                                            <p:txEl>
                                              <p:pRg st="2" end="2"/>
                                            </p:txEl>
                                          </p:spTgt>
                                        </p:tgtEl>
                                      </p:cBhvr>
                                    </p:animEffect>
                                  </p:childTnLst>
                                  <p:subTnLst>
                                    <p:animClr clrSpc="rgb" dir="cw">
                                      <p:cBhvr override="childStyle">
                                        <p:cTn dur="1" fill="hold" display="0" masterRel="nextClick" afterEffect="1"/>
                                        <p:tgtEl>
                                          <p:spTgt spid="1180677">
                                            <p:txEl>
                                              <p:pRg st="2" end="2"/>
                                            </p:txEl>
                                          </p:spTgt>
                                        </p:tgtEl>
                                        <p:attrNameLst>
                                          <p:attrName>ppt_c</p:attrName>
                                        </p:attrNameLst>
                                      </p:cBhvr>
                                      <p:to>
                                        <a:srgbClr val="777777"/>
                                      </p:to>
                                    </p:animClr>
                                  </p:sub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1180677">
                                            <p:txEl>
                                              <p:pRg st="3" end="3"/>
                                            </p:txEl>
                                          </p:spTgt>
                                        </p:tgtEl>
                                        <p:attrNameLst>
                                          <p:attrName>style.visibility</p:attrName>
                                        </p:attrNameLst>
                                      </p:cBhvr>
                                      <p:to>
                                        <p:strVal val="visible"/>
                                      </p:to>
                                    </p:set>
                                    <p:animEffect transition="in" filter="fade">
                                      <p:cBhvr>
                                        <p:cTn id="83" dur="500"/>
                                        <p:tgtEl>
                                          <p:spTgt spid="1180677">
                                            <p:txEl>
                                              <p:pRg st="3" end="3"/>
                                            </p:txEl>
                                          </p:spTgt>
                                        </p:tgtEl>
                                      </p:cBhvr>
                                    </p:animEffect>
                                  </p:childTnLst>
                                  <p:subTnLst>
                                    <p:animClr clrSpc="rgb" dir="cw">
                                      <p:cBhvr override="childStyle">
                                        <p:cTn dur="1" fill="hold" display="0" masterRel="nextClick" afterEffect="1"/>
                                        <p:tgtEl>
                                          <p:spTgt spid="1180677">
                                            <p:txEl>
                                              <p:pRg st="3" end="3"/>
                                            </p:txEl>
                                          </p:spTgt>
                                        </p:tgtEl>
                                        <p:attrNameLst>
                                          <p:attrName>ppt_c</p:attrName>
                                        </p:attrNameLst>
                                      </p:cBhvr>
                                      <p:to>
                                        <a:srgbClr val="777777"/>
                                      </p:to>
                                    </p:animClr>
                                  </p:sub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1180677">
                                            <p:txEl>
                                              <p:pRg st="4" end="4"/>
                                            </p:txEl>
                                          </p:spTgt>
                                        </p:tgtEl>
                                        <p:attrNameLst>
                                          <p:attrName>style.visibility</p:attrName>
                                        </p:attrNameLst>
                                      </p:cBhvr>
                                      <p:to>
                                        <p:strVal val="visible"/>
                                      </p:to>
                                    </p:set>
                                    <p:animEffect transition="in" filter="fade">
                                      <p:cBhvr>
                                        <p:cTn id="87" dur="500"/>
                                        <p:tgtEl>
                                          <p:spTgt spid="1180677">
                                            <p:txEl>
                                              <p:pRg st="4" end="4"/>
                                            </p:txEl>
                                          </p:spTgt>
                                        </p:tgtEl>
                                      </p:cBhvr>
                                    </p:animEffect>
                                  </p:childTnLst>
                                  <p:subTnLst>
                                    <p:animClr clrSpc="rgb" dir="cw">
                                      <p:cBhvr override="childStyle">
                                        <p:cTn dur="1" fill="hold" display="0" masterRel="nextClick" afterEffect="1"/>
                                        <p:tgtEl>
                                          <p:spTgt spid="1180677">
                                            <p:txEl>
                                              <p:pRg st="4" end="4"/>
                                            </p:txEl>
                                          </p:spTgt>
                                        </p:tgtEl>
                                        <p:attrNameLst>
                                          <p:attrName>ppt_c</p:attrName>
                                        </p:attrNameLst>
                                      </p:cBhvr>
                                      <p:to>
                                        <a:srgbClr val="777777"/>
                                      </p:to>
                                    </p:animClr>
                                  </p:sub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1180677">
                                            <p:txEl>
                                              <p:pRg st="5" end="5"/>
                                            </p:txEl>
                                          </p:spTgt>
                                        </p:tgtEl>
                                        <p:attrNameLst>
                                          <p:attrName>style.visibility</p:attrName>
                                        </p:attrNameLst>
                                      </p:cBhvr>
                                      <p:to>
                                        <p:strVal val="visible"/>
                                      </p:to>
                                    </p:set>
                                    <p:animEffect transition="in" filter="fade">
                                      <p:cBhvr>
                                        <p:cTn id="91" dur="500"/>
                                        <p:tgtEl>
                                          <p:spTgt spid="1180677">
                                            <p:txEl>
                                              <p:pRg st="5" end="5"/>
                                            </p:txEl>
                                          </p:spTgt>
                                        </p:tgtEl>
                                      </p:cBhvr>
                                    </p:animEffect>
                                  </p:childTnLst>
                                  <p:subTnLst>
                                    <p:animClr clrSpc="rgb" dir="cw">
                                      <p:cBhvr override="childStyle">
                                        <p:cTn dur="1" fill="hold" display="0" masterRel="nextClick" afterEffect="1"/>
                                        <p:tgtEl>
                                          <p:spTgt spid="1180677">
                                            <p:txEl>
                                              <p:pRg st="5" end="5"/>
                                            </p:txEl>
                                          </p:spTgt>
                                        </p:tgtEl>
                                        <p:attrNameLst>
                                          <p:attrName>ppt_c</p:attrName>
                                        </p:attrNameLst>
                                      </p:cBhvr>
                                      <p:to>
                                        <a:srgbClr val="777777"/>
                                      </p:to>
                                    </p:animClr>
                                  </p:subTnLst>
                                </p:cTn>
                              </p:par>
                            </p:childTnLst>
                          </p:cTn>
                        </p:par>
                        <p:par>
                          <p:cTn id="92" fill="hold">
                            <p:stCondLst>
                              <p:cond delay="3500"/>
                            </p:stCondLst>
                            <p:childTnLst>
                              <p:par>
                                <p:cTn id="93" presetID="10" presetClass="entr" presetSubtype="0" fill="hold" grpId="0" nodeType="afterEffect">
                                  <p:stCondLst>
                                    <p:cond delay="0"/>
                                  </p:stCondLst>
                                  <p:childTnLst>
                                    <p:set>
                                      <p:cBhvr>
                                        <p:cTn id="94" dur="1" fill="hold">
                                          <p:stCondLst>
                                            <p:cond delay="0"/>
                                          </p:stCondLst>
                                        </p:cTn>
                                        <p:tgtEl>
                                          <p:spTgt spid="1180677">
                                            <p:txEl>
                                              <p:pRg st="6" end="6"/>
                                            </p:txEl>
                                          </p:spTgt>
                                        </p:tgtEl>
                                        <p:attrNameLst>
                                          <p:attrName>style.visibility</p:attrName>
                                        </p:attrNameLst>
                                      </p:cBhvr>
                                      <p:to>
                                        <p:strVal val="visible"/>
                                      </p:to>
                                    </p:set>
                                    <p:animEffect transition="in" filter="fade">
                                      <p:cBhvr>
                                        <p:cTn id="95" dur="500"/>
                                        <p:tgtEl>
                                          <p:spTgt spid="1180677">
                                            <p:txEl>
                                              <p:pRg st="6" end="6"/>
                                            </p:txEl>
                                          </p:spTgt>
                                        </p:tgtEl>
                                      </p:cBhvr>
                                    </p:animEffect>
                                  </p:childTnLst>
                                  <p:subTnLst>
                                    <p:animClr clrSpc="rgb" dir="cw">
                                      <p:cBhvr override="childStyle">
                                        <p:cTn dur="1" fill="hold" display="0" masterRel="nextClick" afterEffect="1"/>
                                        <p:tgtEl>
                                          <p:spTgt spid="1180677">
                                            <p:txEl>
                                              <p:pRg st="6" end="6"/>
                                            </p:txEl>
                                          </p:spTgt>
                                        </p:tgtEl>
                                        <p:attrNameLst>
                                          <p:attrName>ppt_c</p:attrName>
                                        </p:attrNameLst>
                                      </p:cBhvr>
                                      <p:to>
                                        <a:srgbClr val="777777"/>
                                      </p:to>
                                    </p:animClr>
                                  </p:subTnLst>
                                </p:cTn>
                              </p:par>
                            </p:childTnLst>
                          </p:cTn>
                        </p:par>
                        <p:par>
                          <p:cTn id="96" fill="hold">
                            <p:stCondLst>
                              <p:cond delay="4000"/>
                            </p:stCondLst>
                            <p:childTnLst>
                              <p:par>
                                <p:cTn id="97" presetID="10" presetClass="entr" presetSubtype="0" fill="hold" grpId="0" nodeType="afterEffect">
                                  <p:stCondLst>
                                    <p:cond delay="0"/>
                                  </p:stCondLst>
                                  <p:childTnLst>
                                    <p:set>
                                      <p:cBhvr>
                                        <p:cTn id="98" dur="1" fill="hold">
                                          <p:stCondLst>
                                            <p:cond delay="0"/>
                                          </p:stCondLst>
                                        </p:cTn>
                                        <p:tgtEl>
                                          <p:spTgt spid="1180677">
                                            <p:txEl>
                                              <p:pRg st="7" end="7"/>
                                            </p:txEl>
                                          </p:spTgt>
                                        </p:tgtEl>
                                        <p:attrNameLst>
                                          <p:attrName>style.visibility</p:attrName>
                                        </p:attrNameLst>
                                      </p:cBhvr>
                                      <p:to>
                                        <p:strVal val="visible"/>
                                      </p:to>
                                    </p:set>
                                    <p:animEffect transition="in" filter="fade">
                                      <p:cBhvr>
                                        <p:cTn id="99" dur="500"/>
                                        <p:tgtEl>
                                          <p:spTgt spid="1180677">
                                            <p:txEl>
                                              <p:pRg st="7" end="7"/>
                                            </p:txEl>
                                          </p:spTgt>
                                        </p:tgtEl>
                                      </p:cBhvr>
                                    </p:animEffect>
                                  </p:childTnLst>
                                  <p:subTnLst>
                                    <p:animClr clrSpc="rgb" dir="cw">
                                      <p:cBhvr override="childStyle">
                                        <p:cTn dur="1" fill="hold" display="0" masterRel="nextClick" afterEffect="1"/>
                                        <p:tgtEl>
                                          <p:spTgt spid="1180677">
                                            <p:txEl>
                                              <p:pRg st="7" end="7"/>
                                            </p:txEl>
                                          </p:spTgt>
                                        </p:tgtEl>
                                        <p:attrNameLst>
                                          <p:attrName>ppt_c</p:attrName>
                                        </p:attrNameLst>
                                      </p:cBhvr>
                                      <p:to>
                                        <a:srgbClr val="777777"/>
                                      </p:to>
                                    </p:animClr>
                                  </p:sub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1180677">
                                            <p:txEl>
                                              <p:pRg st="8" end="8"/>
                                            </p:txEl>
                                          </p:spTgt>
                                        </p:tgtEl>
                                        <p:attrNameLst>
                                          <p:attrName>style.visibility</p:attrName>
                                        </p:attrNameLst>
                                      </p:cBhvr>
                                      <p:to>
                                        <p:strVal val="visible"/>
                                      </p:to>
                                    </p:set>
                                    <p:animEffect transition="in" filter="fade">
                                      <p:cBhvr>
                                        <p:cTn id="103" dur="500"/>
                                        <p:tgtEl>
                                          <p:spTgt spid="1180677">
                                            <p:txEl>
                                              <p:pRg st="8" end="8"/>
                                            </p:txEl>
                                          </p:spTgt>
                                        </p:tgtEl>
                                      </p:cBhvr>
                                    </p:animEffect>
                                  </p:childTnLst>
                                  <p:subTnLst>
                                    <p:animClr clrSpc="rgb" dir="cw">
                                      <p:cBhvr override="childStyle">
                                        <p:cTn dur="1" fill="hold" display="0" masterRel="nextClick" afterEffect="1"/>
                                        <p:tgtEl>
                                          <p:spTgt spid="1180677">
                                            <p:txEl>
                                              <p:pRg st="8" end="8"/>
                                            </p:txEl>
                                          </p:spTgt>
                                        </p:tgtEl>
                                        <p:attrNameLst>
                                          <p:attrName>ppt_c</p:attrName>
                                        </p:attrNameLst>
                                      </p:cBhvr>
                                      <p:to>
                                        <a:srgbClr val="777777"/>
                                      </p:to>
                                    </p:animClr>
                                  </p:sub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1180677">
                                            <p:txEl>
                                              <p:pRg st="9" end="9"/>
                                            </p:txEl>
                                          </p:spTgt>
                                        </p:tgtEl>
                                        <p:attrNameLst>
                                          <p:attrName>style.visibility</p:attrName>
                                        </p:attrNameLst>
                                      </p:cBhvr>
                                      <p:to>
                                        <p:strVal val="visible"/>
                                      </p:to>
                                    </p:set>
                                    <p:animEffect transition="in" filter="fade">
                                      <p:cBhvr>
                                        <p:cTn id="107" dur="500"/>
                                        <p:tgtEl>
                                          <p:spTgt spid="1180677">
                                            <p:txEl>
                                              <p:pRg st="9" end="9"/>
                                            </p:txEl>
                                          </p:spTgt>
                                        </p:tgtEl>
                                      </p:cBhvr>
                                    </p:animEffect>
                                  </p:childTnLst>
                                  <p:subTnLst>
                                    <p:animClr clrSpc="rgb" dir="cw">
                                      <p:cBhvr override="childStyle">
                                        <p:cTn dur="1" fill="hold" display="0" masterRel="nextClick" afterEffect="1"/>
                                        <p:tgtEl>
                                          <p:spTgt spid="1180677">
                                            <p:txEl>
                                              <p:pRg st="9" end="9"/>
                                            </p:txEl>
                                          </p:spTgt>
                                        </p:tgtEl>
                                        <p:attrNameLst>
                                          <p:attrName>ppt_c</p:attrName>
                                        </p:attrNameLst>
                                      </p:cBhvr>
                                      <p:to>
                                        <a:srgbClr val="777777"/>
                                      </p:to>
                                    </p:animClr>
                                  </p:subTnLst>
                                </p:cTn>
                              </p:par>
                            </p:childTnLst>
                          </p:cTn>
                        </p:par>
                        <p:par>
                          <p:cTn id="108" fill="hold">
                            <p:stCondLst>
                              <p:cond delay="5500"/>
                            </p:stCondLst>
                            <p:childTnLst>
                              <p:par>
                                <p:cTn id="109" presetID="10" presetClass="entr" presetSubtype="0" fill="hold" grpId="0" nodeType="afterEffect">
                                  <p:stCondLst>
                                    <p:cond delay="0"/>
                                  </p:stCondLst>
                                  <p:childTnLst>
                                    <p:set>
                                      <p:cBhvr>
                                        <p:cTn id="110" dur="1" fill="hold">
                                          <p:stCondLst>
                                            <p:cond delay="0"/>
                                          </p:stCondLst>
                                        </p:cTn>
                                        <p:tgtEl>
                                          <p:spTgt spid="1180677">
                                            <p:txEl>
                                              <p:pRg st="10" end="10"/>
                                            </p:txEl>
                                          </p:spTgt>
                                        </p:tgtEl>
                                        <p:attrNameLst>
                                          <p:attrName>style.visibility</p:attrName>
                                        </p:attrNameLst>
                                      </p:cBhvr>
                                      <p:to>
                                        <p:strVal val="visible"/>
                                      </p:to>
                                    </p:set>
                                    <p:animEffect transition="in" filter="fade">
                                      <p:cBhvr>
                                        <p:cTn id="111" dur="500"/>
                                        <p:tgtEl>
                                          <p:spTgt spid="1180677">
                                            <p:txEl>
                                              <p:pRg st="10" end="10"/>
                                            </p:txEl>
                                          </p:spTgt>
                                        </p:tgtEl>
                                      </p:cBhvr>
                                    </p:animEffect>
                                  </p:childTnLst>
                                  <p:subTnLst>
                                    <p:animClr clrSpc="rgb" dir="cw">
                                      <p:cBhvr override="childStyle">
                                        <p:cTn dur="1" fill="hold" display="0" masterRel="nextClick" afterEffect="1"/>
                                        <p:tgtEl>
                                          <p:spTgt spid="1180677">
                                            <p:txEl>
                                              <p:pRg st="10" end="10"/>
                                            </p:txEl>
                                          </p:spTgt>
                                        </p:tgtEl>
                                        <p:attrNameLst>
                                          <p:attrName>ppt_c</p:attrName>
                                        </p:attrNameLst>
                                      </p:cBhvr>
                                      <p:to>
                                        <a:srgbClr val="777777"/>
                                      </p:to>
                                    </p:animClr>
                                  </p:subTnLst>
                                </p:cTn>
                              </p:par>
                            </p:childTnLst>
                          </p:cTn>
                        </p:par>
                        <p:par>
                          <p:cTn id="112" fill="hold">
                            <p:stCondLst>
                              <p:cond delay="6000"/>
                            </p:stCondLst>
                            <p:childTnLst>
                              <p:par>
                                <p:cTn id="113" presetID="10" presetClass="entr" presetSubtype="0" fill="hold" grpId="0" nodeType="afterEffect">
                                  <p:stCondLst>
                                    <p:cond delay="0"/>
                                  </p:stCondLst>
                                  <p:childTnLst>
                                    <p:set>
                                      <p:cBhvr>
                                        <p:cTn id="114" dur="1" fill="hold">
                                          <p:stCondLst>
                                            <p:cond delay="0"/>
                                          </p:stCondLst>
                                        </p:cTn>
                                        <p:tgtEl>
                                          <p:spTgt spid="1180677">
                                            <p:txEl>
                                              <p:pRg st="11" end="11"/>
                                            </p:txEl>
                                          </p:spTgt>
                                        </p:tgtEl>
                                        <p:attrNameLst>
                                          <p:attrName>style.visibility</p:attrName>
                                        </p:attrNameLst>
                                      </p:cBhvr>
                                      <p:to>
                                        <p:strVal val="visible"/>
                                      </p:to>
                                    </p:set>
                                    <p:animEffect transition="in" filter="fade">
                                      <p:cBhvr>
                                        <p:cTn id="115" dur="500"/>
                                        <p:tgtEl>
                                          <p:spTgt spid="1180677">
                                            <p:txEl>
                                              <p:pRg st="11" end="11"/>
                                            </p:txEl>
                                          </p:spTgt>
                                        </p:tgtEl>
                                      </p:cBhvr>
                                    </p:animEffect>
                                  </p:childTnLst>
                                  <p:subTnLst>
                                    <p:animClr clrSpc="rgb" dir="cw">
                                      <p:cBhvr override="childStyle">
                                        <p:cTn dur="1" fill="hold" display="0" masterRel="nextClick" afterEffect="1"/>
                                        <p:tgtEl>
                                          <p:spTgt spid="1180677">
                                            <p:txEl>
                                              <p:pRg st="11" end="11"/>
                                            </p:txEl>
                                          </p:spTgt>
                                        </p:tgtEl>
                                        <p:attrNameLst>
                                          <p:attrName>ppt_c</p:attrName>
                                        </p:attrNameLst>
                                      </p:cBhvr>
                                      <p:to>
                                        <a:srgbClr val="777777"/>
                                      </p:to>
                                    </p:animClr>
                                  </p:subTnLst>
                                </p:cTn>
                              </p:par>
                            </p:childTnLst>
                          </p:cTn>
                        </p:par>
                        <p:par>
                          <p:cTn id="116" fill="hold">
                            <p:stCondLst>
                              <p:cond delay="6500"/>
                            </p:stCondLst>
                            <p:childTnLst>
                              <p:par>
                                <p:cTn id="117" presetID="10" presetClass="entr" presetSubtype="0" fill="hold" grpId="0" nodeType="afterEffect">
                                  <p:stCondLst>
                                    <p:cond delay="0"/>
                                  </p:stCondLst>
                                  <p:childTnLst>
                                    <p:set>
                                      <p:cBhvr>
                                        <p:cTn id="118" dur="1" fill="hold">
                                          <p:stCondLst>
                                            <p:cond delay="0"/>
                                          </p:stCondLst>
                                        </p:cTn>
                                        <p:tgtEl>
                                          <p:spTgt spid="1180677">
                                            <p:txEl>
                                              <p:pRg st="12" end="12"/>
                                            </p:txEl>
                                          </p:spTgt>
                                        </p:tgtEl>
                                        <p:attrNameLst>
                                          <p:attrName>style.visibility</p:attrName>
                                        </p:attrNameLst>
                                      </p:cBhvr>
                                      <p:to>
                                        <p:strVal val="visible"/>
                                      </p:to>
                                    </p:set>
                                    <p:animEffect transition="in" filter="fade">
                                      <p:cBhvr>
                                        <p:cTn id="119" dur="500"/>
                                        <p:tgtEl>
                                          <p:spTgt spid="1180677">
                                            <p:txEl>
                                              <p:pRg st="12" end="12"/>
                                            </p:txEl>
                                          </p:spTgt>
                                        </p:tgtEl>
                                      </p:cBhvr>
                                    </p:animEffect>
                                  </p:childTnLst>
                                  <p:subTnLst>
                                    <p:animClr clrSpc="rgb" dir="cw">
                                      <p:cBhvr override="childStyle">
                                        <p:cTn dur="1" fill="hold" display="0" masterRel="nextClick" afterEffect="1"/>
                                        <p:tgtEl>
                                          <p:spTgt spid="1180677">
                                            <p:txEl>
                                              <p:pRg st="12" end="12"/>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0677" grpId="0" build="p"/>
      <p:bldP spid="118068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26774" y="424543"/>
            <a:ext cx="8537713" cy="715963"/>
          </a:xfrm>
        </p:spPr>
        <p:txBody>
          <a:bodyPr>
            <a:normAutofit fontScale="90000"/>
          </a:bodyPr>
          <a:lstStyle/>
          <a:p>
            <a:pPr eaLnBrk="1" hangingPunct="1"/>
            <a:r>
              <a:rPr lang="en-US" altLang="en-US" b="1" dirty="0">
                <a:solidFill>
                  <a:schemeClr val="accent4">
                    <a:lumMod val="50000"/>
                  </a:schemeClr>
                </a:solidFill>
                <a:latin typeface="+mn-lt"/>
              </a:rPr>
              <a:t>Important Considerations of Disulfiram</a:t>
            </a:r>
            <a:endParaRPr lang="en-US" altLang="en-US" b="1" baseline="30000" dirty="0">
              <a:solidFill>
                <a:schemeClr val="accent4">
                  <a:lumMod val="50000"/>
                </a:schemeClr>
              </a:solidFill>
              <a:latin typeface="+mn-lt"/>
            </a:endParaRPr>
          </a:p>
        </p:txBody>
      </p:sp>
      <p:sp>
        <p:nvSpPr>
          <p:cNvPr id="1182727" name="Text Box 7"/>
          <p:cNvSpPr txBox="1">
            <a:spLocks noChangeArrowheads="1"/>
          </p:cNvSpPr>
          <p:nvPr/>
        </p:nvSpPr>
        <p:spPr bwMode="auto">
          <a:xfrm>
            <a:off x="636813" y="1636111"/>
            <a:ext cx="11054443"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92100" indent="-2921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eaLnBrk="1" hangingPunct="1">
              <a:spcBef>
                <a:spcPts val="400"/>
              </a:spcBef>
              <a:spcAft>
                <a:spcPts val="400"/>
              </a:spcAft>
              <a:buClr>
                <a:schemeClr val="tx1"/>
              </a:buClr>
              <a:buSzPct val="125000"/>
              <a:buFont typeface="Arial" panose="020B0604020202020204" pitchFamily="34" charset="0"/>
              <a:buChar char="•"/>
            </a:pPr>
            <a:r>
              <a:rPr lang="en-US" altLang="en-US" sz="2800" dirty="0">
                <a:latin typeface="+mn-lt"/>
              </a:rPr>
              <a:t>As long as there is alcohol in the blood, the </a:t>
            </a:r>
            <a:r>
              <a:rPr lang="en-US" altLang="en-US" sz="2800" b="1" dirty="0">
                <a:solidFill>
                  <a:schemeClr val="accent4">
                    <a:lumMod val="50000"/>
                  </a:schemeClr>
                </a:solidFill>
                <a:latin typeface="+mn-lt"/>
              </a:rPr>
              <a:t>disulfiram-alcohol reaction </a:t>
            </a:r>
            <a:r>
              <a:rPr lang="en-US" altLang="en-US" sz="2800" dirty="0">
                <a:latin typeface="+mn-lt"/>
              </a:rPr>
              <a:t>will continue. </a:t>
            </a:r>
          </a:p>
          <a:p>
            <a:pPr marL="457200" indent="-457200" eaLnBrk="1" hangingPunct="1">
              <a:spcBef>
                <a:spcPts val="400"/>
              </a:spcBef>
              <a:spcAft>
                <a:spcPts val="400"/>
              </a:spcAft>
              <a:buClr>
                <a:schemeClr val="tx1"/>
              </a:buClr>
              <a:buSzPct val="125000"/>
              <a:buFont typeface="Arial" panose="020B0604020202020204" pitchFamily="34" charset="0"/>
              <a:buChar char="•"/>
            </a:pPr>
            <a:r>
              <a:rPr lang="en-US" altLang="en-US" sz="2800" dirty="0">
                <a:solidFill>
                  <a:prstClr val="black"/>
                </a:solidFill>
                <a:latin typeface="Calibri" panose="020F0502020204030204"/>
                <a:cs typeface="+mn-cs"/>
              </a:rPr>
              <a:t>The disulfiram-alcohol reaction usually lasts for </a:t>
            </a:r>
            <a:r>
              <a:rPr lang="en-US" altLang="en-US" sz="2800" b="1" dirty="0">
                <a:solidFill>
                  <a:schemeClr val="accent4">
                    <a:lumMod val="50000"/>
                  </a:schemeClr>
                </a:solidFill>
                <a:latin typeface="Calibri" panose="020F0502020204030204"/>
                <a:cs typeface="+mn-cs"/>
              </a:rPr>
              <a:t>30 to 60 minutes</a:t>
            </a:r>
            <a:r>
              <a:rPr lang="en-US" altLang="en-US" sz="2800" dirty="0">
                <a:solidFill>
                  <a:prstClr val="black"/>
                </a:solidFill>
                <a:latin typeface="Calibri" panose="020F0502020204030204"/>
                <a:cs typeface="+mn-cs"/>
              </a:rPr>
              <a:t>, but can continue for several hours depending on the amount of alcohol consumed.</a:t>
            </a:r>
          </a:p>
          <a:p>
            <a:pPr marL="457200" indent="-457200" eaLnBrk="1" hangingPunct="1">
              <a:spcBef>
                <a:spcPts val="400"/>
              </a:spcBef>
              <a:spcAft>
                <a:spcPts val="400"/>
              </a:spcAft>
              <a:buClr>
                <a:schemeClr val="tx1"/>
              </a:buClr>
              <a:buSzPct val="125000"/>
              <a:buFont typeface="Arial" panose="020B0604020202020204" pitchFamily="34" charset="0"/>
              <a:buChar char="•"/>
            </a:pPr>
            <a:r>
              <a:rPr lang="en-US" altLang="en-US" sz="2800" dirty="0">
                <a:latin typeface="+mn-lt"/>
              </a:rPr>
              <a:t>The disulfiram-alcohol reaction can be triggered when alcohol is consumed one or two weeks after the last dose of disulfiram.</a:t>
            </a:r>
          </a:p>
          <a:p>
            <a:pPr marL="457200" lvl="0" indent="-457200" eaLnBrk="1" hangingPunct="1">
              <a:spcBef>
                <a:spcPts val="400"/>
              </a:spcBef>
              <a:spcAft>
                <a:spcPts val="400"/>
              </a:spcAft>
              <a:buClr>
                <a:srgbClr val="000000"/>
              </a:buClr>
              <a:buSzPct val="125000"/>
              <a:buFont typeface="Arial" panose="020B0604020202020204" pitchFamily="34" charset="0"/>
              <a:buChar char="•"/>
            </a:pPr>
            <a:r>
              <a:rPr lang="en-US" altLang="en-US" sz="2800" dirty="0">
                <a:solidFill>
                  <a:prstClr val="black"/>
                </a:solidFill>
                <a:latin typeface="Calibri" panose="020F0502020204030204"/>
                <a:cs typeface="+mn-cs"/>
              </a:rPr>
              <a:t>Disulfiram should not be administered to someone who has consumed alcohol-containing preparations such as cough syrup, tonics, etc.</a:t>
            </a:r>
          </a:p>
          <a:p>
            <a:pPr marL="0" lvl="0" indent="0" eaLnBrk="1" hangingPunct="1">
              <a:buClr>
                <a:srgbClr val="000000"/>
              </a:buClr>
              <a:buSzPct val="125000"/>
              <a:buFont typeface="Wingdings" panose="05000000000000000000" pitchFamily="2" charset="2"/>
              <a:buChar char="§"/>
            </a:pPr>
            <a:endParaRPr lang="en-US" altLang="en-US" sz="2600" dirty="0">
              <a:solidFill>
                <a:srgbClr val="001B7F"/>
              </a:solidFill>
              <a:latin typeface="Calibri" panose="020F0502020204030204"/>
              <a:cs typeface="+mn-cs"/>
            </a:endParaRPr>
          </a:p>
          <a:p>
            <a:pPr marL="457200" indent="-457200" eaLnBrk="1" hangingPunct="1">
              <a:spcBef>
                <a:spcPts val="400"/>
              </a:spcBef>
              <a:spcAft>
                <a:spcPts val="400"/>
              </a:spcAft>
              <a:buClr>
                <a:schemeClr val="tx1"/>
              </a:buClr>
              <a:buSzPct val="125000"/>
              <a:buFont typeface="Arial" panose="020B0604020202020204" pitchFamily="34" charset="0"/>
              <a:buChar char="•"/>
            </a:pPr>
            <a:endParaRPr lang="en-US" altLang="en-US" sz="2800" dirty="0">
              <a:latin typeface="+mn-lt"/>
            </a:endParaRPr>
          </a:p>
          <a:p>
            <a:pPr eaLnBrk="1" hangingPunct="1">
              <a:buClr>
                <a:schemeClr val="tx1"/>
              </a:buClr>
              <a:buSzPct val="125000"/>
              <a:buFont typeface="Wingdings" panose="05000000000000000000" pitchFamily="2" charset="2"/>
              <a:buChar char="§"/>
            </a:pPr>
            <a:endParaRPr lang="en-US" altLang="en-US" sz="2600" dirty="0">
              <a:solidFill>
                <a:srgbClr val="001B7F"/>
              </a:solidFill>
            </a:endParaRPr>
          </a:p>
        </p:txBody>
      </p:sp>
      <p:sp>
        <p:nvSpPr>
          <p:cNvPr id="7" name="Pentagon 6"/>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extLst>
      <p:ext uri="{BB962C8B-B14F-4D97-AF65-F5344CB8AC3E}">
        <p14:creationId xmlns:p14="http://schemas.microsoft.com/office/powerpoint/2010/main" val="221523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049486" y="450284"/>
            <a:ext cx="8686800" cy="914400"/>
          </a:xfrm>
        </p:spPr>
        <p:txBody>
          <a:bodyPr/>
          <a:lstStyle/>
          <a:p>
            <a:pPr eaLnBrk="1" hangingPunct="1"/>
            <a:r>
              <a:rPr lang="en-US" altLang="en-US" b="1" dirty="0" err="1">
                <a:solidFill>
                  <a:schemeClr val="accent4">
                    <a:lumMod val="50000"/>
                  </a:schemeClr>
                </a:solidFill>
                <a:latin typeface="+mn-lt"/>
              </a:rPr>
              <a:t>Acamprosate</a:t>
            </a:r>
            <a:r>
              <a:rPr lang="en-US" altLang="en-US" b="1" dirty="0">
                <a:solidFill>
                  <a:schemeClr val="accent4">
                    <a:lumMod val="50000"/>
                  </a:schemeClr>
                </a:solidFill>
                <a:latin typeface="+mn-lt"/>
              </a:rPr>
              <a:t> Calcium</a:t>
            </a:r>
          </a:p>
        </p:txBody>
      </p:sp>
      <p:sp>
        <p:nvSpPr>
          <p:cNvPr id="126979" name="Rectangle 3"/>
          <p:cNvSpPr>
            <a:spLocks noGrp="1" noChangeArrowheads="1"/>
          </p:cNvSpPr>
          <p:nvPr>
            <p:ph type="body" idx="1"/>
          </p:nvPr>
        </p:nvSpPr>
        <p:spPr>
          <a:xfrm>
            <a:off x="4049486" y="1522475"/>
            <a:ext cx="7723414" cy="4936672"/>
          </a:xfrm>
        </p:spPr>
        <p:txBody>
          <a:bodyPr rtlCol="0">
            <a:normAutofit/>
          </a:bodyPr>
          <a:lstStyle/>
          <a:p>
            <a:pPr>
              <a:spcBef>
                <a:spcPts val="400"/>
              </a:spcBef>
              <a:spcAft>
                <a:spcPts val="400"/>
              </a:spcAft>
              <a:tabLst>
                <a:tab pos="292100" algn="l"/>
              </a:tabLst>
              <a:defRPr/>
            </a:pPr>
            <a:r>
              <a:rPr lang="en-US" dirty="0"/>
              <a:t>Helps maintain abstinence from alcohol in patients with alcohol dependence by reducing withdrawal symptoms.</a:t>
            </a:r>
          </a:p>
          <a:p>
            <a:pPr>
              <a:spcBef>
                <a:spcPts val="400"/>
              </a:spcBef>
              <a:spcAft>
                <a:spcPts val="400"/>
              </a:spcAft>
              <a:tabLst>
                <a:tab pos="292100" algn="l"/>
              </a:tabLst>
              <a:defRPr/>
            </a:pPr>
            <a:r>
              <a:rPr lang="en-US" dirty="0"/>
              <a:t>Non-addictive and no reports of misuse.</a:t>
            </a:r>
          </a:p>
          <a:p>
            <a:pPr>
              <a:spcAft>
                <a:spcPts val="600"/>
              </a:spcAft>
              <a:defRPr/>
            </a:pPr>
            <a:r>
              <a:rPr lang="en-US" dirty="0"/>
              <a:t>Research shows that participants treated with </a:t>
            </a:r>
            <a:r>
              <a:rPr lang="en-US" dirty="0" err="1"/>
              <a:t>acamprosate</a:t>
            </a:r>
            <a:r>
              <a:rPr lang="en-US" dirty="0"/>
              <a:t> drank alcohol on fewer days than those treated with placebo. </a:t>
            </a:r>
          </a:p>
          <a:p>
            <a:pPr>
              <a:spcAft>
                <a:spcPts val="600"/>
              </a:spcAft>
              <a:defRPr/>
            </a:pPr>
            <a:r>
              <a:rPr lang="en-US" dirty="0"/>
              <a:t>Research also shows that those treated with </a:t>
            </a:r>
            <a:r>
              <a:rPr lang="en-US" dirty="0" err="1"/>
              <a:t>acamprosate</a:t>
            </a:r>
            <a:r>
              <a:rPr lang="en-US" dirty="0"/>
              <a:t> were able to regain abstinence </a:t>
            </a:r>
            <a:r>
              <a:rPr lang="en-US" dirty="0">
                <a:solidFill>
                  <a:schemeClr val="tx1">
                    <a:lumMod val="95000"/>
                    <a:lumOff val="5000"/>
                  </a:schemeClr>
                </a:solidFill>
              </a:rPr>
              <a:t>after one relapse </a:t>
            </a:r>
            <a:r>
              <a:rPr lang="en-US" dirty="0"/>
              <a:t>more frequently than those treated with placebo.</a:t>
            </a:r>
          </a:p>
          <a:p>
            <a:pPr>
              <a:spcBef>
                <a:spcPts val="400"/>
              </a:spcBef>
              <a:spcAft>
                <a:spcPts val="400"/>
              </a:spcAft>
              <a:tabLst>
                <a:tab pos="292100" algn="l"/>
              </a:tabLst>
              <a:defRPr/>
            </a:pPr>
            <a:endParaRPr lang="en-US" dirty="0"/>
          </a:p>
          <a:p>
            <a:pPr>
              <a:spcBef>
                <a:spcPts val="400"/>
              </a:spcBef>
              <a:spcAft>
                <a:spcPts val="400"/>
              </a:spcAft>
              <a:tabLst>
                <a:tab pos="292100" algn="l"/>
              </a:tabLst>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7" y="2878819"/>
            <a:ext cx="2852057" cy="2852057"/>
          </a:xfrm>
          <a:prstGeom prst="rect">
            <a:avLst/>
          </a:prstGeom>
        </p:spPr>
      </p:pic>
      <p:sp>
        <p:nvSpPr>
          <p:cNvPr id="7" name="Rounded Rectangular Callout 6"/>
          <p:cNvSpPr/>
          <p:nvPr/>
        </p:nvSpPr>
        <p:spPr>
          <a:xfrm>
            <a:off x="593270" y="930277"/>
            <a:ext cx="3145972" cy="174715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800" dirty="0" err="1"/>
              <a:t>Acamprosate</a:t>
            </a:r>
            <a:r>
              <a:rPr lang="en-US" sz="2800" dirty="0"/>
              <a:t> is commonly known as </a:t>
            </a:r>
            <a:r>
              <a:rPr lang="en-US" sz="2800" dirty="0" err="1"/>
              <a:t>Campral</a:t>
            </a:r>
            <a:r>
              <a:rPr lang="en-US" sz="2800" dirty="0">
                <a:sym typeface="Symbol" pitchFamily="18" charset="2"/>
              </a:rPr>
              <a:t></a:t>
            </a:r>
          </a:p>
        </p:txBody>
      </p:sp>
      <p:sp>
        <p:nvSpPr>
          <p:cNvPr id="8" name="Pentagon 7"/>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extLst>
      <p:ext uri="{BB962C8B-B14F-4D97-AF65-F5344CB8AC3E}">
        <p14:creationId xmlns:p14="http://schemas.microsoft.com/office/powerpoint/2010/main" val="28829330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436" y="3318161"/>
            <a:ext cx="6827836" cy="318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33795" name="Text Box 2"/>
          <p:cNvSpPr txBox="1">
            <a:spLocks noChangeArrowheads="1"/>
          </p:cNvSpPr>
          <p:nvPr/>
        </p:nvSpPr>
        <p:spPr bwMode="auto">
          <a:xfrm>
            <a:off x="2568177" y="6164196"/>
            <a:ext cx="1726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accent4">
                    <a:lumMod val="50000"/>
                  </a:schemeClr>
                </a:solidFill>
                <a:latin typeface="+mn-lt"/>
              </a:rPr>
              <a:t>= Glutamate</a:t>
            </a:r>
            <a:endParaRPr lang="en-US" altLang="en-US" sz="2000" baseline="30000" dirty="0">
              <a:solidFill>
                <a:schemeClr val="accent4">
                  <a:lumMod val="50000"/>
                </a:schemeClr>
              </a:solidFill>
              <a:latin typeface="+mn-lt"/>
            </a:endParaRPr>
          </a:p>
        </p:txBody>
      </p:sp>
      <p:sp>
        <p:nvSpPr>
          <p:cNvPr id="92165" name="Text Box 5"/>
          <p:cNvSpPr txBox="1">
            <a:spLocks noChangeArrowheads="1"/>
          </p:cNvSpPr>
          <p:nvPr/>
        </p:nvSpPr>
        <p:spPr bwMode="auto">
          <a:xfrm>
            <a:off x="8998290" y="6128448"/>
            <a:ext cx="19980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dirty="0">
                <a:solidFill>
                  <a:schemeClr val="accent4">
                    <a:lumMod val="50000"/>
                  </a:schemeClr>
                </a:solidFill>
                <a:latin typeface="+mn-lt"/>
              </a:rPr>
              <a:t>= </a:t>
            </a:r>
            <a:r>
              <a:rPr lang="en-US" altLang="en-US" sz="2000" dirty="0" err="1">
                <a:solidFill>
                  <a:schemeClr val="accent4">
                    <a:lumMod val="50000"/>
                  </a:schemeClr>
                </a:solidFill>
                <a:latin typeface="+mn-lt"/>
              </a:rPr>
              <a:t>Acamprosate</a:t>
            </a:r>
            <a:endParaRPr lang="en-US" altLang="en-US" sz="2000" baseline="30000" dirty="0">
              <a:solidFill>
                <a:schemeClr val="accent4">
                  <a:lumMod val="50000"/>
                </a:schemeClr>
              </a:solidFill>
              <a:latin typeface="+mn-lt"/>
            </a:endParaRPr>
          </a:p>
        </p:txBody>
      </p:sp>
      <p:sp>
        <p:nvSpPr>
          <p:cNvPr id="33798" name="Text Box 25"/>
          <p:cNvSpPr txBox="1">
            <a:spLocks noChangeArrowheads="1"/>
          </p:cNvSpPr>
          <p:nvPr/>
        </p:nvSpPr>
        <p:spPr bwMode="auto">
          <a:xfrm>
            <a:off x="7160875" y="5086883"/>
            <a:ext cx="1243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70000"/>
              </a:lnSpc>
            </a:pPr>
            <a:r>
              <a:rPr lang="en-US" altLang="en-US" sz="2000" b="1" dirty="0">
                <a:latin typeface="+mn-lt"/>
              </a:rPr>
              <a:t>NMDA </a:t>
            </a:r>
          </a:p>
          <a:p>
            <a:pPr eaLnBrk="1" hangingPunct="1">
              <a:lnSpc>
                <a:spcPct val="70000"/>
              </a:lnSpc>
            </a:pPr>
            <a:r>
              <a:rPr lang="en-US" altLang="en-US" sz="2000" b="1" dirty="0">
                <a:latin typeface="+mn-lt"/>
              </a:rPr>
              <a:t>Receptors</a:t>
            </a:r>
          </a:p>
        </p:txBody>
      </p:sp>
      <p:sp>
        <p:nvSpPr>
          <p:cNvPr id="33799" name="Oval 59"/>
          <p:cNvSpPr>
            <a:spLocks noChangeArrowheads="1"/>
          </p:cNvSpPr>
          <p:nvPr/>
        </p:nvSpPr>
        <p:spPr bwMode="auto">
          <a:xfrm flipH="1">
            <a:off x="2350001" y="6245787"/>
            <a:ext cx="246459" cy="236928"/>
          </a:xfrm>
          <a:prstGeom prst="ellipse">
            <a:avLst/>
          </a:prstGeom>
          <a:solidFill>
            <a:srgbClr val="FF0000"/>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solidFill>
                <a:schemeClr val="accent2"/>
              </a:solidFill>
            </a:endParaRPr>
          </a:p>
        </p:txBody>
      </p:sp>
      <p:sp>
        <p:nvSpPr>
          <p:cNvPr id="33800" name="Text Box 80"/>
          <p:cNvSpPr txBox="1">
            <a:spLocks noChangeArrowheads="1"/>
          </p:cNvSpPr>
          <p:nvPr/>
        </p:nvSpPr>
        <p:spPr bwMode="auto">
          <a:xfrm>
            <a:off x="9418878" y="4776205"/>
            <a:ext cx="2202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kumimoji="1" lang="en-US" altLang="en-US" dirty="0">
                <a:solidFill>
                  <a:schemeClr val="accent4">
                    <a:lumMod val="50000"/>
                  </a:schemeClr>
                </a:solidFill>
                <a:latin typeface="+mn-lt"/>
              </a:rPr>
              <a:t>Post-Synaptic Neuron</a:t>
            </a:r>
          </a:p>
        </p:txBody>
      </p:sp>
      <p:sp>
        <p:nvSpPr>
          <p:cNvPr id="33801" name="Text Box 81"/>
          <p:cNvSpPr txBox="1">
            <a:spLocks noChangeArrowheads="1"/>
          </p:cNvSpPr>
          <p:nvPr/>
        </p:nvSpPr>
        <p:spPr bwMode="auto">
          <a:xfrm>
            <a:off x="383752" y="4944480"/>
            <a:ext cx="2113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kumimoji="1" lang="en-US" altLang="en-US" dirty="0">
                <a:solidFill>
                  <a:schemeClr val="accent4">
                    <a:lumMod val="50000"/>
                  </a:schemeClr>
                </a:solidFill>
                <a:latin typeface="+mn-lt"/>
              </a:rPr>
              <a:t>Pre-Synaptic Neuron</a:t>
            </a:r>
          </a:p>
        </p:txBody>
      </p:sp>
      <p:sp>
        <p:nvSpPr>
          <p:cNvPr id="28682" name="Rectangle 82"/>
          <p:cNvSpPr>
            <a:spLocks noChangeArrowheads="1"/>
          </p:cNvSpPr>
          <p:nvPr/>
        </p:nvSpPr>
        <p:spPr bwMode="auto">
          <a:xfrm>
            <a:off x="715734" y="1152209"/>
            <a:ext cx="11250386" cy="2779822"/>
          </a:xfrm>
          <a:prstGeom prst="rect">
            <a:avLst/>
          </a:prstGeom>
          <a:noFill/>
          <a:ln>
            <a:noFill/>
          </a:ln>
          <a:extLst/>
        </p:spPr>
        <p:txBody>
          <a:bodyPr/>
          <a:lstStyle/>
          <a:p>
            <a:pPr marL="457200" indent="-457200">
              <a:spcBef>
                <a:spcPts val="400"/>
              </a:spcBef>
              <a:spcAft>
                <a:spcPts val="400"/>
              </a:spcAft>
              <a:buFont typeface="Arial" panose="020B0604020202020204" pitchFamily="34" charset="0"/>
              <a:buChar char="•"/>
              <a:tabLst>
                <a:tab pos="292100" algn="l"/>
              </a:tabLst>
              <a:defRPr/>
            </a:pPr>
            <a:r>
              <a:rPr lang="en-US" sz="2600" dirty="0" err="1"/>
              <a:t>Acamprosate</a:t>
            </a:r>
            <a:r>
              <a:rPr lang="en-US" sz="2600" dirty="0"/>
              <a:t> is a </a:t>
            </a:r>
            <a:r>
              <a:rPr lang="en-US" sz="2600" b="1" dirty="0"/>
              <a:t>glutamate receptor modulator</a:t>
            </a:r>
            <a:r>
              <a:rPr lang="en-US" sz="2600" b="1" dirty="0">
                <a:solidFill>
                  <a:schemeClr val="accent4">
                    <a:lumMod val="50000"/>
                  </a:schemeClr>
                </a:solidFill>
              </a:rPr>
              <a:t>. </a:t>
            </a:r>
            <a:r>
              <a:rPr lang="en-US" sz="2600" dirty="0"/>
              <a:t>In order to counteract alcohol’s depressive effects, the brain responds to repetitive consumption of alcohol by increasing the number of glutamate receptors.</a:t>
            </a:r>
          </a:p>
          <a:p>
            <a:pPr marL="457200" indent="-457200">
              <a:spcBef>
                <a:spcPts val="400"/>
              </a:spcBef>
              <a:spcAft>
                <a:spcPts val="400"/>
              </a:spcAft>
              <a:buFont typeface="Arial" panose="020B0604020202020204" pitchFamily="34" charset="0"/>
              <a:buChar char="•"/>
              <a:tabLst>
                <a:tab pos="292100" algn="l"/>
              </a:tabLst>
              <a:defRPr/>
            </a:pPr>
            <a:r>
              <a:rPr lang="en-US" sz="2600" dirty="0" err="1">
                <a:solidFill>
                  <a:schemeClr val="tx2">
                    <a:lumMod val="75000"/>
                  </a:schemeClr>
                </a:solidFill>
              </a:rPr>
              <a:t>Acamprosate</a:t>
            </a:r>
            <a:r>
              <a:rPr lang="en-US" sz="2600" dirty="0">
                <a:solidFill>
                  <a:schemeClr val="tx2">
                    <a:lumMod val="75000"/>
                  </a:schemeClr>
                </a:solidFill>
              </a:rPr>
              <a:t> is thought to reduce the amount of glutamate released, and reduce the activity of the glutamate receptors.</a:t>
            </a:r>
          </a:p>
        </p:txBody>
      </p:sp>
      <p:sp>
        <p:nvSpPr>
          <p:cNvPr id="33803" name="Rectangle 85"/>
          <p:cNvSpPr>
            <a:spLocks noGrp="1" noChangeArrowheads="1"/>
          </p:cNvSpPr>
          <p:nvPr>
            <p:ph type="title" idx="4294967295"/>
          </p:nvPr>
        </p:nvSpPr>
        <p:spPr>
          <a:xfrm>
            <a:off x="715734" y="355469"/>
            <a:ext cx="8839200" cy="746125"/>
          </a:xfrm>
          <a:noFill/>
        </p:spPr>
        <p:txBody>
          <a:bodyPr>
            <a:normAutofit/>
          </a:bodyPr>
          <a:lstStyle/>
          <a:p>
            <a:pPr algn="l" eaLnBrk="1" hangingPunct="1"/>
            <a:r>
              <a:rPr lang="en-US" altLang="en-US" b="1" dirty="0">
                <a:solidFill>
                  <a:schemeClr val="accent4">
                    <a:lumMod val="50000"/>
                  </a:schemeClr>
                </a:solidFill>
                <a:latin typeface="+mn-lt"/>
                <a:cs typeface="Arial" panose="020B0604020202020204" pitchFamily="34" charset="0"/>
              </a:rPr>
              <a:t>How Does </a:t>
            </a:r>
            <a:r>
              <a:rPr lang="en-US" altLang="en-US" b="1" dirty="0" err="1">
                <a:solidFill>
                  <a:schemeClr val="accent4">
                    <a:lumMod val="50000"/>
                  </a:schemeClr>
                </a:solidFill>
                <a:latin typeface="+mn-lt"/>
                <a:cs typeface="Arial" panose="020B0604020202020204" pitchFamily="34" charset="0"/>
              </a:rPr>
              <a:t>Acamprosate</a:t>
            </a:r>
            <a:r>
              <a:rPr lang="en-US" altLang="en-US" b="1" dirty="0">
                <a:solidFill>
                  <a:schemeClr val="accent4">
                    <a:lumMod val="50000"/>
                  </a:schemeClr>
                </a:solidFill>
                <a:latin typeface="+mn-lt"/>
                <a:cs typeface="Arial" panose="020B0604020202020204" pitchFamily="34" charset="0"/>
              </a:rPr>
              <a:t> Work?</a:t>
            </a:r>
          </a:p>
        </p:txBody>
      </p:sp>
      <p:sp>
        <p:nvSpPr>
          <p:cNvPr id="91" name="Oval 20"/>
          <p:cNvSpPr>
            <a:spLocks noChangeArrowheads="1"/>
          </p:cNvSpPr>
          <p:nvPr/>
        </p:nvSpPr>
        <p:spPr bwMode="auto">
          <a:xfrm>
            <a:off x="6464527" y="4759260"/>
            <a:ext cx="304800" cy="287337"/>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95" name="Oval 20"/>
          <p:cNvSpPr>
            <a:spLocks noChangeArrowheads="1"/>
          </p:cNvSpPr>
          <p:nvPr/>
        </p:nvSpPr>
        <p:spPr bwMode="auto">
          <a:xfrm>
            <a:off x="6489358" y="6116570"/>
            <a:ext cx="296863" cy="301626"/>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cxnSp>
        <p:nvCxnSpPr>
          <p:cNvPr id="103" name="Straight Connector 102"/>
          <p:cNvCxnSpPr/>
          <p:nvPr/>
        </p:nvCxnSpPr>
        <p:spPr bwMode="auto">
          <a:xfrm rot="10800000">
            <a:off x="6830675" y="4985654"/>
            <a:ext cx="330200" cy="304800"/>
          </a:xfrm>
          <a:prstGeom prst="line">
            <a:avLst/>
          </a:prstGeom>
          <a:ln w="50800">
            <a:solidFill>
              <a:srgbClr val="0070C0"/>
            </a:solidFill>
            <a:headEnd type="none" w="med" len="med"/>
            <a:tailEnd type="stealth" w="med" len="med"/>
          </a:ln>
        </p:spPr>
        <p:style>
          <a:lnRef idx="1">
            <a:schemeClr val="dk1"/>
          </a:lnRef>
          <a:fillRef idx="0">
            <a:schemeClr val="dk1"/>
          </a:fillRef>
          <a:effectRef idx="0">
            <a:schemeClr val="dk1"/>
          </a:effectRef>
          <a:fontRef idx="minor">
            <a:schemeClr val="tx1"/>
          </a:fontRef>
        </p:style>
      </p:cxnSp>
      <p:cxnSp>
        <p:nvCxnSpPr>
          <p:cNvPr id="105" name="Straight Connector 104"/>
          <p:cNvCxnSpPr/>
          <p:nvPr/>
        </p:nvCxnSpPr>
        <p:spPr bwMode="auto">
          <a:xfrm rot="10800000" flipV="1">
            <a:off x="6813212" y="5297421"/>
            <a:ext cx="311150" cy="152400"/>
          </a:xfrm>
          <a:prstGeom prst="line">
            <a:avLst/>
          </a:prstGeom>
          <a:ln w="50800">
            <a:solidFill>
              <a:srgbClr val="0070C0"/>
            </a:solidFill>
            <a:headEnd type="none" w="med" len="med"/>
            <a:tailEnd type="stealth" w="med" len="med"/>
          </a:ln>
        </p:spPr>
        <p:style>
          <a:lnRef idx="1">
            <a:schemeClr val="dk1"/>
          </a:lnRef>
          <a:fillRef idx="0">
            <a:schemeClr val="dk1"/>
          </a:fillRef>
          <a:effectRef idx="0">
            <a:schemeClr val="dk1"/>
          </a:effectRef>
          <a:fontRef idx="minor">
            <a:schemeClr val="tx1"/>
          </a:fontRef>
        </p:style>
      </p:cxnSp>
      <p:sp>
        <p:nvSpPr>
          <p:cNvPr id="20" name="Oval 20"/>
          <p:cNvSpPr>
            <a:spLocks noChangeArrowheads="1"/>
          </p:cNvSpPr>
          <p:nvPr/>
        </p:nvSpPr>
        <p:spPr bwMode="auto">
          <a:xfrm>
            <a:off x="5904256" y="4138773"/>
            <a:ext cx="296863" cy="301626"/>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21" name="Oval 20"/>
          <p:cNvSpPr>
            <a:spLocks noChangeArrowheads="1"/>
          </p:cNvSpPr>
          <p:nvPr/>
        </p:nvSpPr>
        <p:spPr bwMode="auto">
          <a:xfrm>
            <a:off x="6340927" y="3576572"/>
            <a:ext cx="296863" cy="301626"/>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22" name="Oval 20"/>
          <p:cNvSpPr>
            <a:spLocks noChangeArrowheads="1"/>
          </p:cNvSpPr>
          <p:nvPr/>
        </p:nvSpPr>
        <p:spPr bwMode="auto">
          <a:xfrm>
            <a:off x="8734085" y="6164196"/>
            <a:ext cx="296863" cy="301626"/>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23" name="Oval 20"/>
          <p:cNvSpPr>
            <a:spLocks noChangeArrowheads="1"/>
          </p:cNvSpPr>
          <p:nvPr/>
        </p:nvSpPr>
        <p:spPr bwMode="auto">
          <a:xfrm>
            <a:off x="5912032" y="4959157"/>
            <a:ext cx="296863" cy="301626"/>
          </a:xfrm>
          <a:prstGeom prst="ellipse">
            <a:avLst/>
          </a:prstGeom>
          <a:solidFill>
            <a:srgbClr val="00B0F0"/>
          </a:solidFill>
          <a:ln>
            <a:noFill/>
          </a:ln>
          <a:scene3d>
            <a:camera prst="orthographicFront"/>
            <a:lightRig rig="threePt" dir="t"/>
          </a:scene3d>
          <a:sp3d>
            <a:bevelT/>
          </a:sp3d>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400"/>
          </a:p>
        </p:txBody>
      </p:sp>
      <p:sp>
        <p:nvSpPr>
          <p:cNvPr id="24" name="Pentagon 23"/>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spTree>
    <p:extLst>
      <p:ext uri="{BB962C8B-B14F-4D97-AF65-F5344CB8AC3E}">
        <p14:creationId xmlns:p14="http://schemas.microsoft.com/office/powerpoint/2010/main" val="436866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fade">
                                      <p:cBhvr>
                                        <p:cTn id="7" dur="2000"/>
                                        <p:tgtEl>
                                          <p:spTgt spid="921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2000"/>
                                        <p:tgtEl>
                                          <p:spTgt spid="91"/>
                                        </p:tgtEl>
                                      </p:cBhvr>
                                    </p:animEffect>
                                  </p:childTnLst>
                                </p:cTn>
                              </p:par>
                              <p:par>
                                <p:cTn id="11" presetID="35" presetClass="emph" presetSubtype="0" repeatCount="8000" fill="hold" grpId="1" nodeType="withEffect">
                                  <p:stCondLst>
                                    <p:cond delay="0"/>
                                  </p:stCondLst>
                                  <p:childTnLst>
                                    <p:anim calcmode="discrete" valueType="str">
                                      <p:cBhvr>
                                        <p:cTn id="12" dur="500" fill="hold"/>
                                        <p:tgtEl>
                                          <p:spTgt spid="91"/>
                                        </p:tgtEl>
                                        <p:attrNameLst>
                                          <p:attrName>style.visibility</p:attrName>
                                        </p:attrNameLst>
                                      </p:cBhvr>
                                      <p:tavLst>
                                        <p:tav tm="0">
                                          <p:val>
                                            <p:strVal val="hidden"/>
                                          </p:val>
                                        </p:tav>
                                        <p:tav tm="50000">
                                          <p:val>
                                            <p:strVal val="visible"/>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2000"/>
                                        <p:tgtEl>
                                          <p:spTgt spid="95"/>
                                        </p:tgtEl>
                                      </p:cBhvr>
                                    </p:animEffect>
                                  </p:childTnLst>
                                </p:cTn>
                              </p:par>
                              <p:par>
                                <p:cTn id="16" presetID="35" presetClass="emph" presetSubtype="0" repeatCount="8000" fill="hold" grpId="1" nodeType="withEffect">
                                  <p:stCondLst>
                                    <p:cond delay="0"/>
                                  </p:stCondLst>
                                  <p:childTnLst>
                                    <p:anim calcmode="discrete" valueType="str">
                                      <p:cBhvr>
                                        <p:cTn id="17" dur="500" fill="hold"/>
                                        <p:tgtEl>
                                          <p:spTgt spid="95"/>
                                        </p:tgtEl>
                                        <p:attrNameLst>
                                          <p:attrName>style.visibility</p:attrName>
                                        </p:attrNameLst>
                                      </p:cBhvr>
                                      <p:tavLst>
                                        <p:tav tm="0">
                                          <p:val>
                                            <p:strVal val="hidden"/>
                                          </p:val>
                                        </p:tav>
                                        <p:tav tm="50000">
                                          <p:val>
                                            <p:strVal val="visible"/>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par>
                                <p:cTn id="21" presetID="35" presetClass="emph" presetSubtype="0" repeatCount="8000" fill="hold" grpId="1" nodeType="withEffect">
                                  <p:stCondLst>
                                    <p:cond delay="0"/>
                                  </p:stCondLst>
                                  <p:childTnLst>
                                    <p:anim calcmode="discrete" valueType="str">
                                      <p:cBhvr>
                                        <p:cTn id="22" dur="500" fill="hold"/>
                                        <p:tgtEl>
                                          <p:spTgt spid="20"/>
                                        </p:tgtEl>
                                        <p:attrNameLst>
                                          <p:attrName>style.visibility</p:attrName>
                                        </p:attrNameLst>
                                      </p:cBhvr>
                                      <p:tavLst>
                                        <p:tav tm="0">
                                          <p:val>
                                            <p:strVal val="hidden"/>
                                          </p:val>
                                        </p:tav>
                                        <p:tav tm="50000">
                                          <p:val>
                                            <p:strVal val="visible"/>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000"/>
                                        <p:tgtEl>
                                          <p:spTgt spid="21"/>
                                        </p:tgtEl>
                                      </p:cBhvr>
                                    </p:animEffect>
                                  </p:childTnLst>
                                </p:cTn>
                              </p:par>
                              <p:par>
                                <p:cTn id="26" presetID="35" presetClass="emph" presetSubtype="0" repeatCount="8000" fill="hold" grpId="1" nodeType="withEffect">
                                  <p:stCondLst>
                                    <p:cond delay="0"/>
                                  </p:stCondLst>
                                  <p:childTnLst>
                                    <p:anim calcmode="discrete" valueType="str">
                                      <p:cBhvr>
                                        <p:cTn id="27" dur="500" fill="hold"/>
                                        <p:tgtEl>
                                          <p:spTgt spid="21"/>
                                        </p:tgtEl>
                                        <p:attrNameLst>
                                          <p:attrName>style.visibility</p:attrName>
                                        </p:attrNameLst>
                                      </p:cBhvr>
                                      <p:tavLst>
                                        <p:tav tm="0">
                                          <p:val>
                                            <p:strVal val="hidden"/>
                                          </p:val>
                                        </p:tav>
                                        <p:tav tm="50000">
                                          <p:val>
                                            <p:strVal val="visible"/>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par>
                                <p:cTn id="31" presetID="35" presetClass="emph" presetSubtype="0" repeatCount="8000" fill="hold" grpId="1" nodeType="withEffect">
                                  <p:stCondLst>
                                    <p:cond delay="0"/>
                                  </p:stCondLst>
                                  <p:childTnLst>
                                    <p:anim calcmode="discrete" valueType="str">
                                      <p:cBhvr>
                                        <p:cTn id="32" dur="500" fill="hold"/>
                                        <p:tgtEl>
                                          <p:spTgt spid="22"/>
                                        </p:tgtEl>
                                        <p:attrNameLst>
                                          <p:attrName>style.visibility</p:attrName>
                                        </p:attrNameLst>
                                      </p:cBhvr>
                                      <p:tavLst>
                                        <p:tav tm="0">
                                          <p:val>
                                            <p:strVal val="hidden"/>
                                          </p:val>
                                        </p:tav>
                                        <p:tav tm="50000">
                                          <p:val>
                                            <p:strVal val="visible"/>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2000"/>
                                        <p:tgtEl>
                                          <p:spTgt spid="23"/>
                                        </p:tgtEl>
                                      </p:cBhvr>
                                    </p:animEffect>
                                  </p:childTnLst>
                                </p:cTn>
                              </p:par>
                              <p:par>
                                <p:cTn id="36" presetID="35" presetClass="emph" presetSubtype="0" repeatCount="8000" fill="hold" grpId="1" nodeType="withEffect">
                                  <p:stCondLst>
                                    <p:cond delay="0"/>
                                  </p:stCondLst>
                                  <p:childTnLst>
                                    <p:anim calcmode="discrete" valueType="str">
                                      <p:cBhvr>
                                        <p:cTn id="37" dur="5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P spid="91" grpId="0" animBg="1"/>
      <p:bldP spid="91" grpId="1" animBg="1"/>
      <p:bldP spid="95" grpId="0" animBg="1"/>
      <p:bldP spid="95"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757237" y="17010"/>
            <a:ext cx="8839200" cy="1431925"/>
          </a:xfrm>
          <a:noFill/>
        </p:spPr>
        <p:txBody>
          <a:bodyPr>
            <a:normAutofit/>
          </a:bodyPr>
          <a:lstStyle/>
          <a:p>
            <a:pPr algn="l" eaLnBrk="1" hangingPunct="1"/>
            <a:r>
              <a:rPr lang="en-US" altLang="en-US" b="1" dirty="0">
                <a:solidFill>
                  <a:schemeClr val="accent4">
                    <a:lumMod val="50000"/>
                  </a:schemeClr>
                </a:solidFill>
                <a:latin typeface="+mn-lt"/>
                <a:cs typeface="Arial" panose="020B0604020202020204" pitchFamily="34" charset="0"/>
              </a:rPr>
              <a:t>How Does </a:t>
            </a:r>
            <a:r>
              <a:rPr lang="en-US" altLang="en-US" b="1" dirty="0" err="1">
                <a:solidFill>
                  <a:schemeClr val="accent4">
                    <a:lumMod val="50000"/>
                  </a:schemeClr>
                </a:solidFill>
                <a:latin typeface="+mn-lt"/>
                <a:cs typeface="Arial" panose="020B0604020202020204" pitchFamily="34" charset="0"/>
              </a:rPr>
              <a:t>Acamprosate</a:t>
            </a:r>
            <a:r>
              <a:rPr lang="en-US" altLang="en-US" b="1" dirty="0">
                <a:solidFill>
                  <a:schemeClr val="accent4">
                    <a:lumMod val="50000"/>
                  </a:schemeClr>
                </a:solidFill>
                <a:latin typeface="+mn-lt"/>
                <a:cs typeface="Arial" panose="020B0604020202020204" pitchFamily="34" charset="0"/>
              </a:rPr>
              <a:t> Work?</a:t>
            </a:r>
          </a:p>
        </p:txBody>
      </p:sp>
      <p:sp>
        <p:nvSpPr>
          <p:cNvPr id="32774" name="Rectangle 4"/>
          <p:cNvSpPr>
            <a:spLocks noChangeArrowheads="1"/>
          </p:cNvSpPr>
          <p:nvPr/>
        </p:nvSpPr>
        <p:spPr bwMode="auto">
          <a:xfrm>
            <a:off x="684909" y="4096568"/>
            <a:ext cx="1098711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800" dirty="0">
                <a:latin typeface="+mn-lt"/>
              </a:rPr>
              <a:t>After one stops consuming alcohol, the glutamate system continues to be overactive as it readjusts by down regulating the glutamate receptors. </a:t>
            </a:r>
          </a:p>
          <a:p>
            <a:pPr eaLnBrk="1" hangingPunct="1">
              <a:buFont typeface="Arial" panose="020B0604020202020204" pitchFamily="34" charset="0"/>
              <a:buChar char="•"/>
            </a:pPr>
            <a:r>
              <a:rPr lang="en-US" altLang="en-US" sz="2800" dirty="0">
                <a:latin typeface="+mn-lt"/>
              </a:rPr>
              <a:t>During this time, the individual continues to feel anxiety and agitation that can lead to relapse. </a:t>
            </a:r>
            <a:r>
              <a:rPr lang="en-US" altLang="en-US" sz="2800" dirty="0" err="1">
                <a:latin typeface="+mn-lt"/>
              </a:rPr>
              <a:t>Acamprosate</a:t>
            </a:r>
            <a:r>
              <a:rPr lang="en-US" altLang="en-US" sz="2800" dirty="0">
                <a:latin typeface="+mn-lt"/>
              </a:rPr>
              <a:t> helps to reregulate the glutamate system. </a:t>
            </a:r>
          </a:p>
        </p:txBody>
      </p:sp>
      <p:sp>
        <p:nvSpPr>
          <p:cNvPr id="49" name="Pentagon 48"/>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a:t>
            </a:r>
          </a:p>
        </p:txBody>
      </p:sp>
      <p:grpSp>
        <p:nvGrpSpPr>
          <p:cNvPr id="9" name="Group 8"/>
          <p:cNvGrpSpPr/>
          <p:nvPr/>
        </p:nvGrpSpPr>
        <p:grpSpPr>
          <a:xfrm>
            <a:off x="1218877" y="1137459"/>
            <a:ext cx="2844437" cy="2902079"/>
            <a:chOff x="1530101" y="1278034"/>
            <a:chExt cx="2844437" cy="2902079"/>
          </a:xfrm>
        </p:grpSpPr>
        <p:sp>
          <p:nvSpPr>
            <p:cNvPr id="29721" name="TextBox 82"/>
            <p:cNvSpPr txBox="1">
              <a:spLocks noChangeArrowheads="1"/>
            </p:cNvSpPr>
            <p:nvPr/>
          </p:nvSpPr>
          <p:spPr bwMode="auto">
            <a:xfrm>
              <a:off x="2041138" y="1278034"/>
              <a:ext cx="1620838"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000" b="1" dirty="0">
                  <a:solidFill>
                    <a:schemeClr val="accent4">
                      <a:lumMod val="50000"/>
                    </a:schemeClr>
                  </a:solidFill>
                  <a:latin typeface="+mn-lt"/>
                </a:rPr>
                <a:t>Withdrawal</a:t>
              </a:r>
            </a:p>
          </p:txBody>
        </p:sp>
        <p:pic>
          <p:nvPicPr>
            <p:cNvPr id="82" name="Picture 8"/>
            <p:cNvPicPr>
              <a:picLocks noChangeAspect="1" noChangeArrowheads="1"/>
            </p:cNvPicPr>
            <p:nvPr/>
          </p:nvPicPr>
          <p:blipFill rotWithShape="1">
            <a:blip r:embed="rId3"/>
            <a:srcRect l="1228" t="1253" r="1050" b="1204"/>
            <a:stretch/>
          </p:blipFill>
          <p:spPr bwMode="auto">
            <a:xfrm flipH="1">
              <a:off x="1530101" y="1583870"/>
              <a:ext cx="2601027" cy="2596243"/>
            </a:xfrm>
            <a:prstGeom prst="rect">
              <a:avLst/>
            </a:prstGeom>
            <a:noFill/>
            <a:ln w="38100" cap="flat" cmpd="sng" algn="ctr">
              <a:noFill/>
              <a:prstDash val="solid"/>
              <a:miter lim="800000"/>
              <a:headEnd/>
              <a:tailEnd/>
            </a:ln>
            <a:effectLst/>
          </p:spPr>
        </p:pic>
        <p:sp>
          <p:nvSpPr>
            <p:cNvPr id="32796" name="TextBox 83"/>
            <p:cNvSpPr txBox="1">
              <a:spLocks noChangeArrowheads="1"/>
            </p:cNvSpPr>
            <p:nvPr/>
          </p:nvSpPr>
          <p:spPr bwMode="auto">
            <a:xfrm>
              <a:off x="2910321" y="3693417"/>
              <a:ext cx="1464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Glutamate</a:t>
              </a:r>
            </a:p>
          </p:txBody>
        </p:sp>
        <p:sp>
          <p:nvSpPr>
            <p:cNvPr id="31773" name="Oval 84"/>
            <p:cNvSpPr>
              <a:spLocks noChangeArrowheads="1"/>
            </p:cNvSpPr>
            <p:nvPr/>
          </p:nvSpPr>
          <p:spPr bwMode="auto">
            <a:xfrm flipH="1">
              <a:off x="1810297" y="2727348"/>
              <a:ext cx="232972" cy="220534"/>
            </a:xfrm>
            <a:prstGeom prst="ellipse">
              <a:avLst/>
            </a:prstGeom>
            <a:solidFill>
              <a:srgbClr val="FF000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31792" name="Oval 102"/>
            <p:cNvSpPr>
              <a:spLocks noChangeArrowheads="1"/>
            </p:cNvSpPr>
            <p:nvPr/>
          </p:nvSpPr>
          <p:spPr bwMode="auto">
            <a:xfrm flipH="1">
              <a:off x="3330827" y="3297019"/>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32799" name="TextBox 105"/>
            <p:cNvSpPr txBox="1">
              <a:spLocks noChangeArrowheads="1"/>
            </p:cNvSpPr>
            <p:nvPr/>
          </p:nvSpPr>
          <p:spPr bwMode="auto">
            <a:xfrm>
              <a:off x="1577257" y="3705661"/>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GABA</a:t>
              </a:r>
            </a:p>
          </p:txBody>
        </p:sp>
        <p:sp>
          <p:nvSpPr>
            <p:cNvPr id="50" name="Oval 102"/>
            <p:cNvSpPr>
              <a:spLocks noChangeArrowheads="1"/>
            </p:cNvSpPr>
            <p:nvPr/>
          </p:nvSpPr>
          <p:spPr bwMode="auto">
            <a:xfrm flipH="1">
              <a:off x="3597526" y="3320501"/>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1" name="Oval 102"/>
            <p:cNvSpPr>
              <a:spLocks noChangeArrowheads="1"/>
            </p:cNvSpPr>
            <p:nvPr/>
          </p:nvSpPr>
          <p:spPr bwMode="auto">
            <a:xfrm flipH="1">
              <a:off x="3844859" y="3306306"/>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2" name="Oval 102"/>
            <p:cNvSpPr>
              <a:spLocks noChangeArrowheads="1"/>
            </p:cNvSpPr>
            <p:nvPr/>
          </p:nvSpPr>
          <p:spPr bwMode="auto">
            <a:xfrm flipH="1">
              <a:off x="3469654" y="3070185"/>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3" name="Oval 102"/>
            <p:cNvSpPr>
              <a:spLocks noChangeArrowheads="1"/>
            </p:cNvSpPr>
            <p:nvPr/>
          </p:nvSpPr>
          <p:spPr bwMode="auto">
            <a:xfrm flipH="1">
              <a:off x="3708407" y="3077866"/>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4" name="Oval 102"/>
            <p:cNvSpPr>
              <a:spLocks noChangeArrowheads="1"/>
            </p:cNvSpPr>
            <p:nvPr/>
          </p:nvSpPr>
          <p:spPr bwMode="auto">
            <a:xfrm flipH="1">
              <a:off x="3568157" y="2883291"/>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grpSp>
      <p:grpSp>
        <p:nvGrpSpPr>
          <p:cNvPr id="7" name="Group 6"/>
          <p:cNvGrpSpPr/>
          <p:nvPr/>
        </p:nvGrpSpPr>
        <p:grpSpPr>
          <a:xfrm>
            <a:off x="8070614" y="1051515"/>
            <a:ext cx="2797709" cy="2914181"/>
            <a:chOff x="8071929" y="1248880"/>
            <a:chExt cx="2797709" cy="2914181"/>
          </a:xfrm>
        </p:grpSpPr>
        <p:pic>
          <p:nvPicPr>
            <p:cNvPr id="43" name="Picture 7"/>
            <p:cNvPicPr>
              <a:picLocks noChangeAspect="1" noChangeArrowheads="1"/>
            </p:cNvPicPr>
            <p:nvPr/>
          </p:nvPicPr>
          <p:blipFill>
            <a:blip r:embed="rId4"/>
            <a:srcRect/>
            <a:stretch>
              <a:fillRect/>
            </a:stretch>
          </p:blipFill>
          <p:spPr bwMode="auto">
            <a:xfrm>
              <a:off x="8071929" y="1555712"/>
              <a:ext cx="2607349" cy="2607349"/>
            </a:xfrm>
            <a:prstGeom prst="rect">
              <a:avLst/>
            </a:prstGeom>
            <a:noFill/>
            <a:ln w="38100" cap="flat" cmpd="sng" algn="ctr">
              <a:noFill/>
              <a:prstDash val="solid"/>
              <a:miter lim="800000"/>
              <a:headEnd/>
              <a:tailEnd/>
            </a:ln>
            <a:effectLst/>
          </p:spPr>
        </p:pic>
        <p:sp>
          <p:nvSpPr>
            <p:cNvPr id="31763" name="Oval 126"/>
            <p:cNvSpPr>
              <a:spLocks noChangeArrowheads="1"/>
            </p:cNvSpPr>
            <p:nvPr/>
          </p:nvSpPr>
          <p:spPr bwMode="auto">
            <a:xfrm>
              <a:off x="9064680" y="2059945"/>
              <a:ext cx="621846" cy="649188"/>
            </a:xfrm>
            <a:prstGeom prst="ellipse">
              <a:avLst/>
            </a:prstGeom>
            <a:solidFill>
              <a:srgbClr val="0099FF"/>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lgn="ctr">
                <a:defRPr/>
              </a:pPr>
              <a:r>
                <a:rPr lang="en-US" sz="2400" b="1" dirty="0">
                  <a:cs typeface="Arial" charset="0"/>
                </a:rPr>
                <a:t>A</a:t>
              </a:r>
            </a:p>
          </p:txBody>
        </p:sp>
        <p:sp>
          <p:nvSpPr>
            <p:cNvPr id="29715" name="TextBox 43"/>
            <p:cNvSpPr txBox="1">
              <a:spLocks noChangeArrowheads="1"/>
            </p:cNvSpPr>
            <p:nvPr/>
          </p:nvSpPr>
          <p:spPr bwMode="auto">
            <a:xfrm>
              <a:off x="8888524" y="1248880"/>
              <a:ext cx="1011237" cy="400110"/>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2000" b="1" dirty="0">
                  <a:solidFill>
                    <a:schemeClr val="accent4">
                      <a:lumMod val="50000"/>
                    </a:schemeClr>
                  </a:solidFill>
                  <a:latin typeface="+mn-lt"/>
                </a:rPr>
                <a:t>Normal</a:t>
              </a:r>
            </a:p>
          </p:txBody>
        </p:sp>
        <p:sp>
          <p:nvSpPr>
            <p:cNvPr id="32790" name="TextBox 44"/>
            <p:cNvSpPr txBox="1">
              <a:spLocks noChangeArrowheads="1"/>
            </p:cNvSpPr>
            <p:nvPr/>
          </p:nvSpPr>
          <p:spPr bwMode="auto">
            <a:xfrm>
              <a:off x="9461676" y="3663848"/>
              <a:ext cx="1407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Glutamate</a:t>
              </a:r>
            </a:p>
          </p:txBody>
        </p:sp>
        <p:sp>
          <p:nvSpPr>
            <p:cNvPr id="32793" name="TextBox 106"/>
            <p:cNvSpPr txBox="1">
              <a:spLocks noChangeArrowheads="1"/>
            </p:cNvSpPr>
            <p:nvPr/>
          </p:nvSpPr>
          <p:spPr bwMode="auto">
            <a:xfrm>
              <a:off x="8100961" y="3677088"/>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GABA</a:t>
              </a:r>
            </a:p>
          </p:txBody>
        </p:sp>
        <p:sp>
          <p:nvSpPr>
            <p:cNvPr id="55" name="Oval 102"/>
            <p:cNvSpPr>
              <a:spLocks noChangeArrowheads="1"/>
            </p:cNvSpPr>
            <p:nvPr/>
          </p:nvSpPr>
          <p:spPr bwMode="auto">
            <a:xfrm flipH="1">
              <a:off x="10126246" y="3351263"/>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7" name="Oval 84"/>
            <p:cNvSpPr>
              <a:spLocks noChangeArrowheads="1"/>
            </p:cNvSpPr>
            <p:nvPr/>
          </p:nvSpPr>
          <p:spPr bwMode="auto">
            <a:xfrm flipH="1">
              <a:off x="8390054" y="3317623"/>
              <a:ext cx="232972" cy="220534"/>
            </a:xfrm>
            <a:prstGeom prst="ellipse">
              <a:avLst/>
            </a:prstGeom>
            <a:solidFill>
              <a:srgbClr val="FF000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grpSp>
      <p:grpSp>
        <p:nvGrpSpPr>
          <p:cNvPr id="8" name="Group 7"/>
          <p:cNvGrpSpPr/>
          <p:nvPr/>
        </p:nvGrpSpPr>
        <p:grpSpPr>
          <a:xfrm>
            <a:off x="4640935" y="1063598"/>
            <a:ext cx="2853372" cy="2901598"/>
            <a:chOff x="4737776" y="1278034"/>
            <a:chExt cx="2853372" cy="2901598"/>
          </a:xfrm>
        </p:grpSpPr>
        <p:pic>
          <p:nvPicPr>
            <p:cNvPr id="101381" name="Picture 5"/>
            <p:cNvPicPr>
              <a:picLocks noChangeAspect="1" noChangeArrowheads="1"/>
            </p:cNvPicPr>
            <p:nvPr/>
          </p:nvPicPr>
          <p:blipFill rotWithShape="1">
            <a:blip r:embed="rId5"/>
            <a:srcRect l="1075" t="1759" r="1375" b="1927"/>
            <a:stretch/>
          </p:blipFill>
          <p:spPr bwMode="auto">
            <a:xfrm flipH="1">
              <a:off x="4849285" y="1583870"/>
              <a:ext cx="2629040" cy="2595762"/>
            </a:xfrm>
            <a:prstGeom prst="rect">
              <a:avLst/>
            </a:prstGeom>
            <a:noFill/>
            <a:ln w="38100" cap="flat" cmpd="sng" algn="ctr">
              <a:noFill/>
              <a:prstDash val="solid"/>
              <a:miter lim="800000"/>
              <a:headEnd/>
              <a:tailEnd/>
            </a:ln>
            <a:effectLst/>
          </p:spPr>
        </p:pic>
        <p:sp>
          <p:nvSpPr>
            <p:cNvPr id="32778" name="TextBox 111"/>
            <p:cNvSpPr txBox="1">
              <a:spLocks noChangeArrowheads="1"/>
            </p:cNvSpPr>
            <p:nvPr/>
          </p:nvSpPr>
          <p:spPr bwMode="auto">
            <a:xfrm>
              <a:off x="6275306" y="3727498"/>
              <a:ext cx="13158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Glutamate</a:t>
              </a:r>
            </a:p>
          </p:txBody>
        </p:sp>
        <p:sp>
          <p:nvSpPr>
            <p:cNvPr id="29711" name="TextBox 127"/>
            <p:cNvSpPr txBox="1">
              <a:spLocks noChangeArrowheads="1"/>
            </p:cNvSpPr>
            <p:nvPr/>
          </p:nvSpPr>
          <p:spPr bwMode="auto">
            <a:xfrm>
              <a:off x="4737776" y="1278034"/>
              <a:ext cx="2852058" cy="400110"/>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000" b="1" dirty="0">
                  <a:solidFill>
                    <a:schemeClr val="accent4">
                      <a:lumMod val="50000"/>
                    </a:schemeClr>
                  </a:solidFill>
                  <a:latin typeface="+mn-lt"/>
                </a:rPr>
                <a:t>Post Acute Withdrawal</a:t>
              </a:r>
            </a:p>
          </p:txBody>
        </p:sp>
        <p:sp>
          <p:nvSpPr>
            <p:cNvPr id="56" name="Oval 84"/>
            <p:cNvSpPr>
              <a:spLocks noChangeArrowheads="1"/>
            </p:cNvSpPr>
            <p:nvPr/>
          </p:nvSpPr>
          <p:spPr bwMode="auto">
            <a:xfrm flipH="1">
              <a:off x="5120344" y="3130729"/>
              <a:ext cx="232972" cy="220534"/>
            </a:xfrm>
            <a:prstGeom prst="ellipse">
              <a:avLst/>
            </a:prstGeom>
            <a:solidFill>
              <a:srgbClr val="FF000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58" name="Oval 102"/>
            <p:cNvSpPr>
              <a:spLocks noChangeArrowheads="1"/>
            </p:cNvSpPr>
            <p:nvPr/>
          </p:nvSpPr>
          <p:spPr bwMode="auto">
            <a:xfrm flipH="1">
              <a:off x="6992130" y="3156795"/>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60" name="Oval 102"/>
            <p:cNvSpPr>
              <a:spLocks noChangeArrowheads="1"/>
            </p:cNvSpPr>
            <p:nvPr/>
          </p:nvSpPr>
          <p:spPr bwMode="auto">
            <a:xfrm flipH="1">
              <a:off x="7132465" y="3343689"/>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61" name="Oval 102"/>
            <p:cNvSpPr>
              <a:spLocks noChangeArrowheads="1"/>
            </p:cNvSpPr>
            <p:nvPr/>
          </p:nvSpPr>
          <p:spPr bwMode="auto">
            <a:xfrm flipH="1">
              <a:off x="6842531" y="3351263"/>
              <a:ext cx="221763" cy="186894"/>
            </a:xfrm>
            <a:prstGeom prst="ellipse">
              <a:avLst/>
            </a:prstGeom>
            <a:solidFill>
              <a:srgbClr val="92D050"/>
            </a:solidFill>
            <a:ln w="38100" algn="ctr">
              <a:noFill/>
              <a:round/>
              <a:headEnd/>
              <a:tailEnd/>
            </a:ln>
            <a:effectLst>
              <a:outerShdw blurRad="50800" dist="38100" dir="5400000" algn="t" rotWithShape="0">
                <a:prstClr val="black">
                  <a:alpha val="40000"/>
                </a:prstClr>
              </a:outerShdw>
            </a:effectLst>
          </p:spPr>
          <p:txBody>
            <a:bodyPr wrap="square">
              <a:spAutoFit/>
            </a:bodyPr>
            <a:lstStyle/>
            <a:p>
              <a:pPr>
                <a:defRPr/>
              </a:pPr>
              <a:endParaRPr lang="en-US" sz="4400">
                <a:latin typeface="Arial" charset="0"/>
                <a:cs typeface="Arial" charset="0"/>
              </a:endParaRPr>
            </a:p>
          </p:txBody>
        </p:sp>
        <p:sp>
          <p:nvSpPr>
            <p:cNvPr id="62" name="TextBox 105"/>
            <p:cNvSpPr txBox="1">
              <a:spLocks noChangeArrowheads="1"/>
            </p:cNvSpPr>
            <p:nvPr/>
          </p:nvSpPr>
          <p:spPr bwMode="auto">
            <a:xfrm>
              <a:off x="4889043" y="3725518"/>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GABA</a:t>
              </a:r>
            </a:p>
          </p:txBody>
        </p:sp>
      </p:grpSp>
    </p:spTree>
    <p:extLst>
      <p:ext uri="{BB962C8B-B14F-4D97-AF65-F5344CB8AC3E}">
        <p14:creationId xmlns:p14="http://schemas.microsoft.com/office/powerpoint/2010/main" val="4979612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974" y="3293597"/>
            <a:ext cx="2940433" cy="2940433"/>
          </a:xfrm>
          <a:prstGeom prst="rect">
            <a:avLst/>
          </a:prstGeom>
        </p:spPr>
      </p:pic>
      <p:sp>
        <p:nvSpPr>
          <p:cNvPr id="36866" name="Rectangle 2"/>
          <p:cNvSpPr>
            <a:spLocks noGrp="1" noChangeArrowheads="1"/>
          </p:cNvSpPr>
          <p:nvPr>
            <p:ph type="title"/>
          </p:nvPr>
        </p:nvSpPr>
        <p:spPr>
          <a:xfrm>
            <a:off x="4425043" y="710685"/>
            <a:ext cx="8229600" cy="1431925"/>
          </a:xfrm>
        </p:spPr>
        <p:txBody>
          <a:bodyPr/>
          <a:lstStyle/>
          <a:p>
            <a:pPr eaLnBrk="1" hangingPunct="1"/>
            <a:r>
              <a:rPr lang="en-US" altLang="en-US" b="1" dirty="0">
                <a:solidFill>
                  <a:schemeClr val="accent4">
                    <a:lumMod val="50000"/>
                  </a:schemeClr>
                </a:solidFill>
                <a:latin typeface="+mn-lt"/>
              </a:rPr>
              <a:t>Naltrexone </a:t>
            </a:r>
            <a:r>
              <a:rPr lang="en-US" altLang="en-US" b="1" dirty="0" err="1">
                <a:solidFill>
                  <a:schemeClr val="accent4">
                    <a:lumMod val="50000"/>
                  </a:schemeClr>
                </a:solidFill>
                <a:latin typeface="+mn-lt"/>
              </a:rPr>
              <a:t>Hydrocholoride</a:t>
            </a:r>
            <a:endParaRPr lang="en-US" altLang="en-US" b="1" dirty="0">
              <a:solidFill>
                <a:schemeClr val="accent4">
                  <a:lumMod val="50000"/>
                </a:schemeClr>
              </a:solidFill>
              <a:latin typeface="+mn-lt"/>
            </a:endParaRPr>
          </a:p>
        </p:txBody>
      </p:sp>
      <p:sp>
        <p:nvSpPr>
          <p:cNvPr id="144387" name="Rectangle 3"/>
          <p:cNvSpPr>
            <a:spLocks noGrp="1" noChangeArrowheads="1"/>
          </p:cNvSpPr>
          <p:nvPr>
            <p:ph type="body" idx="1"/>
          </p:nvPr>
        </p:nvSpPr>
        <p:spPr>
          <a:xfrm>
            <a:off x="4420506" y="2005559"/>
            <a:ext cx="7748263" cy="4852441"/>
          </a:xfrm>
        </p:spPr>
        <p:txBody>
          <a:bodyPr rtlCol="0">
            <a:normAutofit/>
          </a:bodyPr>
          <a:lstStyle/>
          <a:p>
            <a:pPr>
              <a:spcBef>
                <a:spcPct val="0"/>
              </a:spcBef>
              <a:spcAft>
                <a:spcPts val="600"/>
              </a:spcAft>
              <a:defRPr/>
            </a:pPr>
            <a:r>
              <a:rPr lang="en-US" sz="2400" dirty="0"/>
              <a:t>Is a full mu opioid </a:t>
            </a:r>
            <a:r>
              <a:rPr lang="en-US" sz="2400" b="1" dirty="0">
                <a:solidFill>
                  <a:schemeClr val="accent4">
                    <a:lumMod val="50000"/>
                  </a:schemeClr>
                </a:solidFill>
              </a:rPr>
              <a:t>antagonist</a:t>
            </a:r>
            <a:r>
              <a:rPr lang="en-US" sz="2400" dirty="0">
                <a:solidFill>
                  <a:schemeClr val="accent4">
                    <a:lumMod val="50000"/>
                  </a:schemeClr>
                </a:solidFill>
              </a:rPr>
              <a:t>.</a:t>
            </a:r>
          </a:p>
          <a:p>
            <a:pPr>
              <a:spcBef>
                <a:spcPct val="0"/>
              </a:spcBef>
              <a:spcAft>
                <a:spcPts val="600"/>
              </a:spcAft>
              <a:defRPr/>
            </a:pPr>
            <a:r>
              <a:rPr lang="en-US" sz="2400" dirty="0"/>
              <a:t>Used to treat </a:t>
            </a:r>
            <a:r>
              <a:rPr lang="en-US" sz="2400" b="1" dirty="0">
                <a:solidFill>
                  <a:schemeClr val="accent4">
                    <a:lumMod val="50000"/>
                  </a:schemeClr>
                </a:solidFill>
              </a:rPr>
              <a:t>alcohol or opioid </a:t>
            </a:r>
            <a:r>
              <a:rPr lang="en-US" sz="2400" dirty="0"/>
              <a:t>dependence by blocking the effects of opioids thereby </a:t>
            </a:r>
            <a:r>
              <a:rPr lang="en-US" sz="2400" b="1" dirty="0">
                <a:solidFill>
                  <a:schemeClr val="accent4">
                    <a:lumMod val="50000"/>
                  </a:schemeClr>
                </a:solidFill>
              </a:rPr>
              <a:t>decreasing the pleasurable effects</a:t>
            </a:r>
            <a:r>
              <a:rPr lang="en-US" sz="2400" dirty="0"/>
              <a:t> of alcohol or opioids.  </a:t>
            </a:r>
          </a:p>
          <a:p>
            <a:pPr>
              <a:spcBef>
                <a:spcPct val="0"/>
              </a:spcBef>
              <a:spcAft>
                <a:spcPts val="600"/>
              </a:spcAft>
              <a:defRPr/>
            </a:pPr>
            <a:r>
              <a:rPr lang="en-US" sz="2400" dirty="0"/>
              <a:t>Available in oral/pill or long-acting injectable formulations.</a:t>
            </a:r>
          </a:p>
          <a:p>
            <a:pPr>
              <a:spcBef>
                <a:spcPct val="0"/>
              </a:spcBef>
              <a:spcAft>
                <a:spcPts val="600"/>
              </a:spcAft>
              <a:defRPr/>
            </a:pPr>
            <a:r>
              <a:rPr lang="en-US" sz="2400" dirty="0"/>
              <a:t>Research shows that participants treated with naltrexone drank alcohol on fewer days than those treated with placebo. </a:t>
            </a:r>
          </a:p>
          <a:p>
            <a:pPr>
              <a:spcBef>
                <a:spcPct val="0"/>
              </a:spcBef>
              <a:spcAft>
                <a:spcPts val="600"/>
              </a:spcAft>
              <a:defRPr/>
            </a:pPr>
            <a:r>
              <a:rPr lang="en-US" sz="2400" dirty="0"/>
              <a:t>Research shows naltrexone reduces opioid use, and also reduces risk of re-imprisonment for justice-involved patients. </a:t>
            </a:r>
          </a:p>
          <a:p>
            <a:pPr marL="0" indent="0">
              <a:spcBef>
                <a:spcPct val="0"/>
              </a:spcBef>
              <a:spcAft>
                <a:spcPts val="600"/>
              </a:spcAft>
              <a:buNone/>
              <a:defRPr/>
            </a:pPr>
            <a:endParaRPr lang="en-US" sz="1600" dirty="0"/>
          </a:p>
          <a:p>
            <a:pPr>
              <a:spcBef>
                <a:spcPct val="0"/>
              </a:spcBef>
              <a:spcAft>
                <a:spcPts val="600"/>
              </a:spcAft>
              <a:defRPr/>
            </a:pPr>
            <a:endParaRPr lang="en-US" sz="2600" dirty="0"/>
          </a:p>
          <a:p>
            <a:pPr>
              <a:spcBef>
                <a:spcPct val="0"/>
              </a:spcBef>
              <a:spcAft>
                <a:spcPts val="600"/>
              </a:spcAft>
              <a:defRPr/>
            </a:pPr>
            <a:endParaRPr lang="en-US" sz="2600" dirty="0"/>
          </a:p>
        </p:txBody>
      </p:sp>
      <p:sp>
        <p:nvSpPr>
          <p:cNvPr id="8" name="Rounded Rectangular Callout 7"/>
          <p:cNvSpPr/>
          <p:nvPr/>
        </p:nvSpPr>
        <p:spPr>
          <a:xfrm>
            <a:off x="904974" y="1150070"/>
            <a:ext cx="2940434" cy="19845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400" dirty="0"/>
              <a:t>Naltrexone is commonly known as </a:t>
            </a:r>
            <a:r>
              <a:rPr lang="en-US" sz="2400" dirty="0" err="1"/>
              <a:t>ReVia</a:t>
            </a:r>
            <a:r>
              <a:rPr lang="en-US" sz="2400" dirty="0">
                <a:sym typeface="Symbol" pitchFamily="18" charset="2"/>
              </a:rPr>
              <a:t> and </a:t>
            </a:r>
            <a:r>
              <a:rPr lang="en-US" sz="2400" dirty="0" err="1">
                <a:sym typeface="Symbol" pitchFamily="18" charset="2"/>
              </a:rPr>
              <a:t>Depade</a:t>
            </a:r>
            <a:r>
              <a:rPr lang="en-US" sz="2400" dirty="0">
                <a:sym typeface="Symbol" pitchFamily="18" charset="2"/>
              </a:rPr>
              <a:t></a:t>
            </a:r>
            <a:endParaRPr lang="en-US" sz="2400" dirty="0"/>
          </a:p>
        </p:txBody>
      </p:sp>
      <p:sp>
        <p:nvSpPr>
          <p:cNvPr id="9" name="Pentagon 8"/>
          <p:cNvSpPr/>
          <p:nvPr/>
        </p:nvSpPr>
        <p:spPr>
          <a:xfrm flipH="1">
            <a:off x="8845550" y="191521"/>
            <a:ext cx="3346450"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 &amp; Opioid</a:t>
            </a:r>
          </a:p>
        </p:txBody>
      </p:sp>
    </p:spTree>
    <p:extLst>
      <p:ext uri="{BB962C8B-B14F-4D97-AF65-F5344CB8AC3E}">
        <p14:creationId xmlns:p14="http://schemas.microsoft.com/office/powerpoint/2010/main" val="314924449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745672" y="907484"/>
            <a:ext cx="8229600" cy="715963"/>
          </a:xfrm>
          <a:noFill/>
        </p:spPr>
        <p:txBody>
          <a:bodyPr>
            <a:normAutofit fontScale="90000"/>
          </a:bodyPr>
          <a:lstStyle/>
          <a:p>
            <a:r>
              <a:rPr lang="en-US" altLang="en-US" b="1" dirty="0">
                <a:solidFill>
                  <a:schemeClr val="accent4">
                    <a:lumMod val="50000"/>
                  </a:schemeClr>
                </a:solidFill>
                <a:latin typeface="+mn-lt"/>
              </a:rPr>
              <a:t>Extended-Release Naltrexone </a:t>
            </a:r>
            <a:r>
              <a:rPr lang="en-US" b="1" dirty="0">
                <a:solidFill>
                  <a:schemeClr val="accent4">
                    <a:lumMod val="50000"/>
                  </a:schemeClr>
                </a:solidFill>
                <a:latin typeface="+mn-lt"/>
              </a:rPr>
              <a:t>(</a:t>
            </a:r>
            <a:r>
              <a:rPr lang="en-US" b="1" dirty="0" err="1">
                <a:solidFill>
                  <a:schemeClr val="accent4">
                    <a:lumMod val="50000"/>
                  </a:schemeClr>
                </a:solidFill>
                <a:latin typeface="+mn-lt"/>
              </a:rPr>
              <a:t>Vivitrol</a:t>
            </a:r>
            <a:r>
              <a:rPr lang="en-US" b="1" baseline="30000" dirty="0">
                <a:solidFill>
                  <a:schemeClr val="accent4">
                    <a:lumMod val="50000"/>
                  </a:schemeClr>
                </a:solidFill>
                <a:latin typeface="+mn-lt"/>
              </a:rPr>
              <a:t>®</a:t>
            </a:r>
            <a:r>
              <a:rPr lang="en-US" b="1" dirty="0">
                <a:solidFill>
                  <a:schemeClr val="accent4">
                    <a:lumMod val="50000"/>
                  </a:schemeClr>
                </a:solidFill>
                <a:latin typeface="+mn-lt"/>
              </a:rPr>
              <a:t>)</a:t>
            </a:r>
            <a:br>
              <a:rPr lang="en-US" b="1" baseline="30000" dirty="0"/>
            </a:br>
            <a:endParaRPr lang="en-US" altLang="en-US" b="1" dirty="0">
              <a:solidFill>
                <a:schemeClr val="accent4">
                  <a:lumMod val="50000"/>
                </a:schemeClr>
              </a:solidFill>
              <a:latin typeface="+mn-lt"/>
            </a:endParaRPr>
          </a:p>
        </p:txBody>
      </p:sp>
      <p:sp>
        <p:nvSpPr>
          <p:cNvPr id="58371" name="Rectangle 7"/>
          <p:cNvSpPr>
            <a:spLocks noGrp="1" noChangeArrowheads="1"/>
          </p:cNvSpPr>
          <p:nvPr/>
        </p:nvSpPr>
        <p:spPr bwMode="auto">
          <a:xfrm>
            <a:off x="745672" y="1675915"/>
            <a:ext cx="10450285" cy="5002470"/>
          </a:xfrm>
          <a:prstGeom prst="rect">
            <a:avLst/>
          </a:prstGeom>
          <a:noFill/>
          <a:ln>
            <a:noFill/>
          </a:ln>
          <a:extLst/>
        </p:spPr>
        <p:txBody>
          <a:bodyPr/>
          <a:lstStyle/>
          <a:p>
            <a:pPr marL="457200" indent="-457200">
              <a:spcBef>
                <a:spcPts val="600"/>
              </a:spcBef>
              <a:spcAft>
                <a:spcPts val="600"/>
              </a:spcAft>
              <a:buFont typeface="Arial" panose="020B0604020202020204" pitchFamily="34" charset="0"/>
              <a:buChar char="•"/>
              <a:defRPr/>
            </a:pPr>
            <a:r>
              <a:rPr lang="en-US" sz="2800" dirty="0"/>
              <a:t>Blocks opioid receptors for </a:t>
            </a:r>
            <a:r>
              <a:rPr lang="en-US" sz="2800" b="1" dirty="0">
                <a:solidFill>
                  <a:schemeClr val="accent4">
                    <a:lumMod val="50000"/>
                  </a:schemeClr>
                </a:solidFill>
              </a:rPr>
              <a:t>one entire month </a:t>
            </a:r>
            <a:r>
              <a:rPr lang="en-US" sz="2800" dirty="0"/>
              <a:t>compared to approximately 28 doses of oral naltrexone.</a:t>
            </a:r>
            <a:endParaRPr lang="en-US" sz="2800" b="1" dirty="0"/>
          </a:p>
          <a:p>
            <a:pPr marL="457200" indent="-457200">
              <a:spcBef>
                <a:spcPts val="600"/>
              </a:spcBef>
              <a:spcAft>
                <a:spcPts val="600"/>
              </a:spcAft>
              <a:buFont typeface="Arial" panose="020B0604020202020204" pitchFamily="34" charset="0"/>
              <a:buChar char="•"/>
              <a:defRPr/>
            </a:pPr>
            <a:r>
              <a:rPr lang="en-US" sz="2800" dirty="0"/>
              <a:t>Must be administered by a healthcare professional and should alternate buttocks each month.</a:t>
            </a:r>
          </a:p>
          <a:p>
            <a:pPr marL="457200" indent="-457200">
              <a:spcBef>
                <a:spcPts val="600"/>
              </a:spcBef>
              <a:spcAft>
                <a:spcPts val="600"/>
              </a:spcAft>
              <a:buFont typeface="Arial" panose="020B0604020202020204" pitchFamily="34" charset="0"/>
              <a:buChar char="•"/>
              <a:defRPr/>
            </a:pPr>
            <a:r>
              <a:rPr lang="en-US" sz="2800" dirty="0"/>
              <a:t>It is </a:t>
            </a:r>
            <a:r>
              <a:rPr lang="en-US" sz="2800" b="1" dirty="0">
                <a:solidFill>
                  <a:schemeClr val="accent4">
                    <a:lumMod val="50000"/>
                  </a:schemeClr>
                </a:solidFill>
              </a:rPr>
              <a:t>not possible to remove </a:t>
            </a:r>
            <a:r>
              <a:rPr lang="en-US" sz="2800" dirty="0"/>
              <a:t>it from the body once extended-release naltrexone has been injected.</a:t>
            </a:r>
          </a:p>
          <a:p>
            <a:pPr marL="457200" indent="-457200">
              <a:spcBef>
                <a:spcPts val="600"/>
              </a:spcBef>
              <a:spcAft>
                <a:spcPts val="600"/>
              </a:spcAft>
              <a:buFont typeface="Arial" panose="020B0604020202020204" pitchFamily="34" charset="0"/>
              <a:buChar char="•"/>
              <a:defRPr/>
            </a:pPr>
            <a:r>
              <a:rPr lang="en-US" sz="2800" dirty="0"/>
              <a:t>When compared to placebo, those receiving extended release naltrexone for 6 months had fewer opioid positive urines, retained in treatment longer, had fewer cravings, and showed greater improvement quality of life and overall health status</a:t>
            </a:r>
          </a:p>
          <a:p>
            <a:pPr>
              <a:defRPr/>
            </a:pPr>
            <a:endParaRPr lang="en-US" sz="2800" dirty="0"/>
          </a:p>
          <a:p>
            <a:pPr marL="457200" indent="-457200">
              <a:spcBef>
                <a:spcPts val="600"/>
              </a:spcBef>
              <a:spcAft>
                <a:spcPts val="600"/>
              </a:spcAft>
              <a:buFont typeface="Arial" panose="020B0604020202020204" pitchFamily="34" charset="0"/>
              <a:buChar char="•"/>
              <a:defRPr/>
            </a:pPr>
            <a:endParaRPr lang="en-US" sz="2800" dirty="0"/>
          </a:p>
        </p:txBody>
      </p:sp>
      <p:sp>
        <p:nvSpPr>
          <p:cNvPr id="8" name="Pentagon 7"/>
          <p:cNvSpPr/>
          <p:nvPr/>
        </p:nvSpPr>
        <p:spPr>
          <a:xfrm flipH="1">
            <a:off x="8845550" y="191521"/>
            <a:ext cx="3346450"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Alcohol &amp; Opioid</a:t>
            </a:r>
          </a:p>
        </p:txBody>
      </p:sp>
    </p:spTree>
    <p:extLst>
      <p:ext uri="{BB962C8B-B14F-4D97-AF65-F5344CB8AC3E}">
        <p14:creationId xmlns:p14="http://schemas.microsoft.com/office/powerpoint/2010/main" val="3185268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959" y="3846205"/>
            <a:ext cx="2642142" cy="2646133"/>
          </a:xfrm>
          <a:prstGeom prst="rect">
            <a:avLst/>
          </a:prstGeom>
        </p:spPr>
      </p:pic>
      <p:sp>
        <p:nvSpPr>
          <p:cNvPr id="460802" name="Rectangle 2"/>
          <p:cNvSpPr>
            <a:spLocks noGrp="1" noChangeArrowheads="1"/>
          </p:cNvSpPr>
          <p:nvPr>
            <p:ph type="title"/>
          </p:nvPr>
        </p:nvSpPr>
        <p:spPr>
          <a:xfrm>
            <a:off x="538842" y="524040"/>
            <a:ext cx="10450285" cy="715963"/>
          </a:xfrm>
        </p:spPr>
        <p:txBody>
          <a:bodyPr rtlCol="0">
            <a:normAutofit/>
          </a:bodyPr>
          <a:lstStyle/>
          <a:p>
            <a:pPr>
              <a:defRPr/>
            </a:pPr>
            <a:r>
              <a:rPr lang="en-US" b="1" dirty="0">
                <a:solidFill>
                  <a:schemeClr val="accent4">
                    <a:lumMod val="50000"/>
                  </a:schemeClr>
                </a:solidFill>
                <a:latin typeface="Calibri" panose="020F0502020204030204" pitchFamily="34" charset="0"/>
              </a:rPr>
              <a:t>How Can We Treat Opioid Use Disorders?</a:t>
            </a:r>
          </a:p>
        </p:txBody>
      </p:sp>
      <p:sp>
        <p:nvSpPr>
          <p:cNvPr id="460803" name="Rectangle 3"/>
          <p:cNvSpPr>
            <a:spLocks noGrp="1" noChangeArrowheads="1"/>
          </p:cNvSpPr>
          <p:nvPr>
            <p:ph idx="1"/>
          </p:nvPr>
        </p:nvSpPr>
        <p:spPr>
          <a:xfrm>
            <a:off x="538842" y="1570038"/>
            <a:ext cx="6785595" cy="4754562"/>
          </a:xfrm>
        </p:spPr>
        <p:txBody>
          <a:bodyPr rtlCol="0">
            <a:normAutofit/>
          </a:bodyPr>
          <a:lstStyle/>
          <a:p>
            <a:pPr>
              <a:defRPr/>
            </a:pPr>
            <a:r>
              <a:rPr lang="en-US" sz="3600" dirty="0">
                <a:solidFill>
                  <a:schemeClr val="tx2">
                    <a:lumMod val="75000"/>
                  </a:schemeClr>
                </a:solidFill>
              </a:rPr>
              <a:t>Opioid Use Disorders are treated most successfully by a combination of pharmacological and counseling interventions.</a:t>
            </a:r>
          </a:p>
          <a:p>
            <a:pPr>
              <a:defRPr/>
            </a:pPr>
            <a:r>
              <a:rPr lang="en-US" sz="3600" dirty="0">
                <a:solidFill>
                  <a:schemeClr val="tx2">
                    <a:lumMod val="75000"/>
                  </a:schemeClr>
                </a:solidFill>
              </a:rPr>
              <a:t>Medications</a:t>
            </a:r>
            <a:r>
              <a:rPr lang="en-US" sz="3600" dirty="0"/>
              <a:t> for Opioid Use Disorder can:</a:t>
            </a:r>
          </a:p>
          <a:p>
            <a:pPr lvl="1">
              <a:defRPr/>
            </a:pPr>
            <a:r>
              <a:rPr lang="en-US" sz="2800" b="1" dirty="0">
                <a:solidFill>
                  <a:schemeClr val="tx2">
                    <a:lumMod val="75000"/>
                  </a:schemeClr>
                </a:solidFill>
              </a:rPr>
              <a:t>Alleviate</a:t>
            </a:r>
            <a:r>
              <a:rPr lang="en-US" sz="2800" dirty="0">
                <a:solidFill>
                  <a:schemeClr val="tx2">
                    <a:lumMod val="75000"/>
                  </a:schemeClr>
                </a:solidFill>
              </a:rPr>
              <a:t> </a:t>
            </a:r>
            <a:r>
              <a:rPr lang="en-US" sz="2800" dirty="0"/>
              <a:t>withdrawal &amp; craving</a:t>
            </a:r>
          </a:p>
          <a:p>
            <a:pPr lvl="1">
              <a:defRPr/>
            </a:pPr>
            <a:r>
              <a:rPr lang="en-US" sz="2800" b="1" dirty="0">
                <a:solidFill>
                  <a:schemeClr val="tx2">
                    <a:lumMod val="75000"/>
                  </a:schemeClr>
                </a:solidFill>
              </a:rPr>
              <a:t>Block </a:t>
            </a:r>
            <a:r>
              <a:rPr lang="en-US" sz="2800" dirty="0"/>
              <a:t>euphoria from opioids</a:t>
            </a:r>
          </a:p>
        </p:txBody>
      </p:sp>
      <p:sp>
        <p:nvSpPr>
          <p:cNvPr id="6" name="Rounded Rectangular Callout 2">
            <a:extLst>
              <a:ext uri="{FF2B5EF4-FFF2-40B4-BE49-F238E27FC236}">
                <a16:creationId xmlns:a16="http://schemas.microsoft.com/office/drawing/2014/main" id="{0172A976-8042-4D4F-979A-70BAA7CFBAA5}"/>
              </a:ext>
            </a:extLst>
          </p:cNvPr>
          <p:cNvSpPr/>
          <p:nvPr/>
        </p:nvSpPr>
        <p:spPr>
          <a:xfrm>
            <a:off x="7861852" y="1364962"/>
            <a:ext cx="3460356" cy="23562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400" dirty="0"/>
              <a:t>That concludes the medications for alcohol. In the next few slides, we’ll go over each of the medications for treating opioid use.</a:t>
            </a:r>
            <a:endParaRPr lang="en-US" sz="2400" dirty="0">
              <a:sym typeface="Symbol" pitchFamily="18" charset="2"/>
            </a:endParaRPr>
          </a:p>
        </p:txBody>
      </p:sp>
    </p:spTree>
    <p:extLst>
      <p:ext uri="{BB962C8B-B14F-4D97-AF65-F5344CB8AC3E}">
        <p14:creationId xmlns:p14="http://schemas.microsoft.com/office/powerpoint/2010/main" val="2591385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46080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60803">
                                            <p:txEl>
                                              <p:pRg st="0" end="0"/>
                                            </p:txEl>
                                          </p:spTgt>
                                        </p:tgtEl>
                                        <p:attrNameLst>
                                          <p:attrName>style.visibility</p:attrName>
                                        </p:attrNameLst>
                                      </p:cBhvr>
                                      <p:to>
                                        <p:strVal val="visible"/>
                                      </p:to>
                                    </p:set>
                                    <p:anim calcmode="lin" valueType="num">
                                      <p:cBhvr additive="base">
                                        <p:cTn id="11" dur="500" fill="hold"/>
                                        <p:tgtEl>
                                          <p:spTgt spid="4608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60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0803">
                                            <p:txEl>
                                              <p:pRg st="1" end="1"/>
                                            </p:txEl>
                                          </p:spTgt>
                                        </p:tgtEl>
                                        <p:attrNameLst>
                                          <p:attrName>style.visibility</p:attrName>
                                        </p:attrNameLst>
                                      </p:cBhvr>
                                      <p:to>
                                        <p:strVal val="visible"/>
                                      </p:to>
                                    </p:set>
                                    <p:anim calcmode="lin" valueType="num">
                                      <p:cBhvr additive="base">
                                        <p:cTn id="17" dur="500" fill="hold"/>
                                        <p:tgtEl>
                                          <p:spTgt spid="46080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0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60803">
                                            <p:txEl>
                                              <p:pRg st="2" end="2"/>
                                            </p:txEl>
                                          </p:spTgt>
                                        </p:tgtEl>
                                        <p:attrNameLst>
                                          <p:attrName>style.visibility</p:attrName>
                                        </p:attrNameLst>
                                      </p:cBhvr>
                                      <p:to>
                                        <p:strVal val="visible"/>
                                      </p:to>
                                    </p:set>
                                    <p:anim calcmode="lin" valueType="num">
                                      <p:cBhvr additive="base">
                                        <p:cTn id="23" dur="500" fill="hold"/>
                                        <p:tgtEl>
                                          <p:spTgt spid="46080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0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60803">
                                            <p:txEl>
                                              <p:pRg st="3" end="3"/>
                                            </p:txEl>
                                          </p:spTgt>
                                        </p:tgtEl>
                                        <p:attrNameLst>
                                          <p:attrName>style.visibility</p:attrName>
                                        </p:attrNameLst>
                                      </p:cBhvr>
                                      <p:to>
                                        <p:strVal val="visible"/>
                                      </p:to>
                                    </p:set>
                                    <p:anim calcmode="lin" valueType="num">
                                      <p:cBhvr additive="base">
                                        <p:cTn id="29" dur="500" fill="hold"/>
                                        <p:tgtEl>
                                          <p:spTgt spid="46080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08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2" grpId="0"/>
      <p:bldP spid="46080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386" y="3289496"/>
            <a:ext cx="3145972" cy="3154361"/>
          </a:xfrm>
          <a:prstGeom prst="rect">
            <a:avLst/>
          </a:prstGeom>
        </p:spPr>
      </p:pic>
      <p:sp>
        <p:nvSpPr>
          <p:cNvPr id="134146" name="Rectangle 2"/>
          <p:cNvSpPr>
            <a:spLocks noGrp="1" noChangeArrowheads="1"/>
          </p:cNvSpPr>
          <p:nvPr>
            <p:ph type="title" idx="4294967295"/>
          </p:nvPr>
        </p:nvSpPr>
        <p:spPr>
          <a:xfrm>
            <a:off x="4425043" y="290966"/>
            <a:ext cx="5557157" cy="1325563"/>
          </a:xfrm>
        </p:spPr>
        <p:txBody>
          <a:bodyPr/>
          <a:lstStyle/>
          <a:p>
            <a:r>
              <a:rPr lang="en-US" altLang="en-US" b="1" dirty="0">
                <a:solidFill>
                  <a:schemeClr val="accent4">
                    <a:lumMod val="50000"/>
                  </a:schemeClr>
                </a:solidFill>
                <a:latin typeface="+mn-lt"/>
              </a:rPr>
              <a:t>Methadone</a:t>
            </a:r>
          </a:p>
        </p:txBody>
      </p:sp>
      <p:sp>
        <p:nvSpPr>
          <p:cNvPr id="134147" name="Rectangle 3"/>
          <p:cNvSpPr>
            <a:spLocks noGrp="1" noChangeArrowheads="1"/>
          </p:cNvSpPr>
          <p:nvPr>
            <p:ph type="body" idx="4294967295"/>
          </p:nvPr>
        </p:nvSpPr>
        <p:spPr>
          <a:xfrm>
            <a:off x="4425043" y="1394856"/>
            <a:ext cx="7494813" cy="4980214"/>
          </a:xfrm>
        </p:spPr>
        <p:txBody>
          <a:bodyPr>
            <a:normAutofit/>
          </a:bodyPr>
          <a:lstStyle/>
          <a:p>
            <a:r>
              <a:rPr lang="en-US" altLang="en-US" sz="3000" dirty="0"/>
              <a:t>Is commonly used for opioid use disorders.  </a:t>
            </a:r>
          </a:p>
          <a:p>
            <a:r>
              <a:rPr lang="en-US" altLang="en-US" sz="3000" dirty="0"/>
              <a:t>Is a full mu opioid agonist. It binds to the same receptor sites as other opioids and alleviates withdrawal and blocks euphoria.</a:t>
            </a:r>
          </a:p>
          <a:p>
            <a:pPr>
              <a:lnSpc>
                <a:spcPct val="95000"/>
              </a:lnSpc>
            </a:pPr>
            <a:r>
              <a:rPr lang="en-US" altLang="en-US" sz="3000" dirty="0"/>
              <a:t>Suppresses withdrawal and craving for 24 hours.</a:t>
            </a:r>
          </a:p>
          <a:p>
            <a:pPr>
              <a:lnSpc>
                <a:spcPct val="95000"/>
              </a:lnSpc>
            </a:pPr>
            <a:r>
              <a:rPr lang="en-US" altLang="en-US" sz="3000" dirty="0"/>
              <a:t>Shown to be safe and effective when used appropriately and in combination with psychosocial services. </a:t>
            </a:r>
          </a:p>
          <a:p>
            <a:endParaRPr lang="en-US" altLang="en-US" dirty="0"/>
          </a:p>
        </p:txBody>
      </p:sp>
      <p:sp>
        <p:nvSpPr>
          <p:cNvPr id="4" name="Pentagon 3"/>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Opioid</a:t>
            </a:r>
          </a:p>
        </p:txBody>
      </p:sp>
      <p:sp>
        <p:nvSpPr>
          <p:cNvPr id="6" name="Rounded Rectangular Callout 5"/>
          <p:cNvSpPr/>
          <p:nvPr/>
        </p:nvSpPr>
        <p:spPr>
          <a:xfrm>
            <a:off x="963386" y="780258"/>
            <a:ext cx="3145972" cy="23543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800" dirty="0"/>
              <a:t>Methadone is commonly known as </a:t>
            </a:r>
            <a:r>
              <a:rPr lang="en-US" altLang="en-US" sz="2800" dirty="0" err="1"/>
              <a:t>Methadose</a:t>
            </a:r>
            <a:r>
              <a:rPr lang="en-US" altLang="en-US" sz="2800" dirty="0"/>
              <a:t>®</a:t>
            </a:r>
            <a:r>
              <a:rPr lang="en-US" sz="2800" dirty="0">
                <a:sym typeface="Symbol" pitchFamily="18" charset="2"/>
              </a:rPr>
              <a:t> and </a:t>
            </a:r>
            <a:r>
              <a:rPr lang="en-US" altLang="en-US" sz="2800" dirty="0" err="1"/>
              <a:t>Dolophine</a:t>
            </a:r>
            <a:r>
              <a:rPr lang="en-US" altLang="en-US" sz="2800" dirty="0"/>
              <a:t>®</a:t>
            </a:r>
          </a:p>
        </p:txBody>
      </p:sp>
    </p:spTree>
    <p:extLst>
      <p:ext uri="{BB962C8B-B14F-4D97-AF65-F5344CB8AC3E}">
        <p14:creationId xmlns:p14="http://schemas.microsoft.com/office/powerpoint/2010/main" val="220798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05543" y="191521"/>
            <a:ext cx="9231085" cy="1803400"/>
          </a:xfrm>
          <a:noFill/>
        </p:spPr>
        <p:txBody>
          <a:bodyPr vert="horz" lIns="92075" tIns="46038" rIns="92075" bIns="46038" rtlCol="0" anchor="ctr">
            <a:normAutofit/>
          </a:bodyPr>
          <a:lstStyle/>
          <a:p>
            <a:pPr eaLnBrk="1" hangingPunct="1"/>
            <a:r>
              <a:rPr lang="en-US" altLang="en-US" b="1" dirty="0">
                <a:solidFill>
                  <a:schemeClr val="accent4">
                    <a:lumMod val="50000"/>
                  </a:schemeClr>
                </a:solidFill>
                <a:latin typeface="+mn-lt"/>
              </a:rPr>
              <a:t>Benefits of Methadone Maintenance</a:t>
            </a:r>
            <a:endParaRPr lang="en-AU" altLang="en-US" b="1" i="1" dirty="0">
              <a:solidFill>
                <a:schemeClr val="accent4">
                  <a:lumMod val="50000"/>
                </a:schemeClr>
              </a:solidFill>
              <a:latin typeface="+mn-lt"/>
            </a:endParaRPr>
          </a:p>
        </p:txBody>
      </p:sp>
      <p:sp>
        <p:nvSpPr>
          <p:cNvPr id="22531" name="Rectangle 3"/>
          <p:cNvSpPr>
            <a:spLocks noGrp="1" noChangeArrowheads="1"/>
          </p:cNvSpPr>
          <p:nvPr>
            <p:ph sz="quarter" idx="1"/>
          </p:nvPr>
        </p:nvSpPr>
        <p:spPr>
          <a:xfrm>
            <a:off x="805543" y="1625050"/>
            <a:ext cx="10934700" cy="4890053"/>
          </a:xfrm>
        </p:spPr>
        <p:txBody>
          <a:bodyPr vert="horz" lIns="92075" tIns="46038" rIns="92075" bIns="46038" rtlCol="0">
            <a:normAutofit/>
          </a:bodyPr>
          <a:lstStyle/>
          <a:p>
            <a:pPr eaLnBrk="1" hangingPunct="1">
              <a:buFont typeface="Wingdings" panose="05000000000000000000" pitchFamily="2" charset="2"/>
              <a:buChar char="ü"/>
            </a:pPr>
            <a:r>
              <a:rPr lang="en-AU" altLang="en-US" sz="2600" dirty="0"/>
              <a:t>Suppresses opioid withdrawal and reduces craving.</a:t>
            </a:r>
          </a:p>
          <a:p>
            <a:pPr>
              <a:buFont typeface="Wingdings" panose="05000000000000000000" pitchFamily="2" charset="2"/>
              <a:buChar char="ü"/>
            </a:pPr>
            <a:r>
              <a:rPr lang="en-AU" altLang="en-US" sz="2600" dirty="0"/>
              <a:t>Has few long-term side-effects</a:t>
            </a:r>
            <a:r>
              <a:rPr lang="en-US" altLang="en-US" sz="2600" dirty="0"/>
              <a:t>.</a:t>
            </a:r>
          </a:p>
          <a:p>
            <a:pPr>
              <a:buFont typeface="Wingdings" panose="05000000000000000000" pitchFamily="2" charset="2"/>
              <a:buChar char="ü"/>
            </a:pPr>
            <a:r>
              <a:rPr lang="en-US" altLang="en-US" sz="2600" dirty="0"/>
              <a:t>Research has found that it…</a:t>
            </a:r>
          </a:p>
          <a:p>
            <a:pPr lvl="1"/>
            <a:r>
              <a:rPr lang="en-US" altLang="en-US" dirty="0"/>
              <a:t>Reduces death rates by 8-10 fold.</a:t>
            </a:r>
          </a:p>
          <a:p>
            <a:pPr lvl="1"/>
            <a:r>
              <a:rPr lang="en-US" altLang="en-US" dirty="0"/>
              <a:t>Reduces drug use.</a:t>
            </a:r>
          </a:p>
          <a:p>
            <a:pPr lvl="1"/>
            <a:r>
              <a:rPr lang="en-US" altLang="en-US" dirty="0"/>
              <a:t>Reduces criminal activity associated with drug use.</a:t>
            </a:r>
          </a:p>
          <a:p>
            <a:pPr lvl="1"/>
            <a:r>
              <a:rPr lang="en-US" altLang="en-US" dirty="0"/>
              <a:t>Promotes engagement in socially productive roles and improves family and social functioning. </a:t>
            </a:r>
          </a:p>
          <a:p>
            <a:pPr lvl="1"/>
            <a:r>
              <a:rPr lang="en-US" altLang="en-US" dirty="0"/>
              <a:t>Helps to increase employment.</a:t>
            </a:r>
          </a:p>
          <a:p>
            <a:pPr lvl="1"/>
            <a:r>
              <a:rPr lang="en-US" altLang="en-US" dirty="0"/>
              <a:t>Improves physical and mental health.</a:t>
            </a:r>
          </a:p>
          <a:p>
            <a:pPr lvl="1"/>
            <a:r>
              <a:rPr lang="en-US" altLang="en-US" dirty="0"/>
              <a:t>Reduces the spread of HIV and other infectious diseases by reducing the use of needles.</a:t>
            </a:r>
          </a:p>
        </p:txBody>
      </p:sp>
      <p:sp>
        <p:nvSpPr>
          <p:cNvPr id="22532" name="Rectangle 4"/>
          <p:cNvSpPr>
            <a:spLocks noChangeArrowheads="1"/>
          </p:cNvSpPr>
          <p:nvPr/>
        </p:nvSpPr>
        <p:spPr bwMode="auto">
          <a:xfrm>
            <a:off x="8763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CC00"/>
                </a:solidFill>
                <a:latin typeface="Arial" charset="0"/>
              </a:defRPr>
            </a:lvl1pPr>
            <a:lvl2pPr marL="742950" indent="-285750">
              <a:defRPr sz="4400">
                <a:solidFill>
                  <a:srgbClr val="FFCC00"/>
                </a:solidFill>
                <a:latin typeface="Arial" charset="0"/>
              </a:defRPr>
            </a:lvl2pPr>
            <a:lvl3pPr marL="1143000" indent="-228600">
              <a:defRPr sz="4400">
                <a:solidFill>
                  <a:srgbClr val="FFCC00"/>
                </a:solidFill>
                <a:latin typeface="Arial" charset="0"/>
              </a:defRPr>
            </a:lvl3pPr>
            <a:lvl4pPr marL="1600200" indent="-228600">
              <a:defRPr sz="4400">
                <a:solidFill>
                  <a:srgbClr val="FFCC00"/>
                </a:solidFill>
                <a:latin typeface="Arial" charset="0"/>
              </a:defRPr>
            </a:lvl4pPr>
            <a:lvl5pPr marL="2057400" indent="-228600">
              <a:defRPr sz="4400">
                <a:solidFill>
                  <a:srgbClr val="FFCC00"/>
                </a:solidFill>
                <a:latin typeface="Arial" charset="0"/>
              </a:defRPr>
            </a:lvl5pPr>
            <a:lvl6pPr marL="2514600" indent="-228600" algn="ctr" eaLnBrk="0" fontAlgn="base" hangingPunct="0">
              <a:lnSpc>
                <a:spcPct val="80000"/>
              </a:lnSpc>
              <a:spcBef>
                <a:spcPct val="0"/>
              </a:spcBef>
              <a:spcAft>
                <a:spcPct val="0"/>
              </a:spcAft>
              <a:defRPr sz="4400">
                <a:solidFill>
                  <a:srgbClr val="FFCC00"/>
                </a:solidFill>
                <a:latin typeface="Arial" charset="0"/>
              </a:defRPr>
            </a:lvl6pPr>
            <a:lvl7pPr marL="2971800" indent="-228600" algn="ctr" eaLnBrk="0" fontAlgn="base" hangingPunct="0">
              <a:lnSpc>
                <a:spcPct val="80000"/>
              </a:lnSpc>
              <a:spcBef>
                <a:spcPct val="0"/>
              </a:spcBef>
              <a:spcAft>
                <a:spcPct val="0"/>
              </a:spcAft>
              <a:defRPr sz="4400">
                <a:solidFill>
                  <a:srgbClr val="FFCC00"/>
                </a:solidFill>
                <a:latin typeface="Arial" charset="0"/>
              </a:defRPr>
            </a:lvl7pPr>
            <a:lvl8pPr marL="3429000" indent="-228600" algn="ctr" eaLnBrk="0" fontAlgn="base" hangingPunct="0">
              <a:lnSpc>
                <a:spcPct val="80000"/>
              </a:lnSpc>
              <a:spcBef>
                <a:spcPct val="0"/>
              </a:spcBef>
              <a:spcAft>
                <a:spcPct val="0"/>
              </a:spcAft>
              <a:defRPr sz="4400">
                <a:solidFill>
                  <a:srgbClr val="FFCC00"/>
                </a:solidFill>
                <a:latin typeface="Arial" charset="0"/>
              </a:defRPr>
            </a:lvl8pPr>
            <a:lvl9pPr marL="3886200" indent="-228600" algn="ctr" eaLnBrk="0" fontAlgn="base" hangingPunct="0">
              <a:lnSpc>
                <a:spcPct val="80000"/>
              </a:lnSpc>
              <a:spcBef>
                <a:spcPct val="0"/>
              </a:spcBef>
              <a:spcAft>
                <a:spcPct val="0"/>
              </a:spcAft>
              <a:defRPr sz="4400">
                <a:solidFill>
                  <a:srgbClr val="FFCC00"/>
                </a:solidFill>
                <a:latin typeface="Arial" charset="0"/>
              </a:defRPr>
            </a:lvl9pPr>
          </a:lstStyle>
          <a:p>
            <a:pPr algn="r"/>
            <a:endParaRPr lang="en-AU" altLang="en-US" sz="1400">
              <a:solidFill>
                <a:schemeClr val="bg1"/>
              </a:solidFill>
            </a:endParaRPr>
          </a:p>
        </p:txBody>
      </p:sp>
      <p:sp>
        <p:nvSpPr>
          <p:cNvPr id="5" name="Pentagon 4"/>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Opioid</a:t>
            </a:r>
          </a:p>
        </p:txBody>
      </p:sp>
    </p:spTree>
    <p:extLst>
      <p:ext uri="{BB962C8B-B14F-4D97-AF65-F5344CB8AC3E}">
        <p14:creationId xmlns:p14="http://schemas.microsoft.com/office/powerpoint/2010/main" val="114780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9"/>
            <a:ext cx="10515600" cy="1325563"/>
          </a:xfrm>
        </p:spPr>
        <p:txBody>
          <a:bodyPr>
            <a:normAutofit/>
          </a:bodyPr>
          <a:lstStyle/>
          <a:p>
            <a:r>
              <a:rPr lang="en-US" b="1" dirty="0">
                <a:solidFill>
                  <a:schemeClr val="accent4">
                    <a:lumMod val="50000"/>
                  </a:schemeClr>
                </a:solidFill>
                <a:latin typeface="+mn-lt"/>
              </a:rPr>
              <a:t>Training Objectives</a:t>
            </a:r>
          </a:p>
        </p:txBody>
      </p:sp>
      <p:sp>
        <p:nvSpPr>
          <p:cNvPr id="3" name="Content Placeholder 2"/>
          <p:cNvSpPr>
            <a:spLocks noGrp="1"/>
          </p:cNvSpPr>
          <p:nvPr>
            <p:ph idx="1"/>
          </p:nvPr>
        </p:nvSpPr>
        <p:spPr>
          <a:xfrm>
            <a:off x="838200" y="1536192"/>
            <a:ext cx="6999514" cy="4510875"/>
          </a:xfrm>
          <a:ln w="50800">
            <a:solidFill>
              <a:schemeClr val="accent1"/>
            </a:solidFill>
          </a:ln>
        </p:spPr>
        <p:txBody>
          <a:bodyPr>
            <a:noAutofit/>
          </a:bodyPr>
          <a:lstStyle/>
          <a:p>
            <a:pPr marL="0" indent="0">
              <a:spcAft>
                <a:spcPts val="1000"/>
              </a:spcAft>
              <a:buNone/>
            </a:pPr>
            <a:r>
              <a:rPr lang="en-US" sz="2600" b="1" dirty="0">
                <a:solidFill>
                  <a:schemeClr val="accent4">
                    <a:lumMod val="50000"/>
                  </a:schemeClr>
                </a:solidFill>
              </a:rPr>
              <a:t>Upon completing this training, you will be able to:</a:t>
            </a:r>
          </a:p>
          <a:p>
            <a:pPr marL="457200" indent="-457200">
              <a:spcBef>
                <a:spcPts val="600"/>
              </a:spcBef>
              <a:buFont typeface="+mj-lt"/>
              <a:buAutoNum type="arabicPeriod"/>
            </a:pPr>
            <a:r>
              <a:rPr lang="en-US" sz="2600" dirty="0">
                <a:solidFill>
                  <a:schemeClr val="accent4">
                    <a:lumMod val="50000"/>
                  </a:schemeClr>
                </a:solidFill>
              </a:rPr>
              <a:t>Accurately describe the etiology and current trends associated with alcohol and opioid use in the United States.</a:t>
            </a:r>
          </a:p>
          <a:p>
            <a:pPr marL="457200" indent="-457200">
              <a:spcBef>
                <a:spcPts val="600"/>
              </a:spcBef>
              <a:buFont typeface="+mj-lt"/>
              <a:buAutoNum type="arabicPeriod"/>
            </a:pPr>
            <a:r>
              <a:rPr lang="en-US" sz="2600" dirty="0">
                <a:solidFill>
                  <a:schemeClr val="accent4">
                    <a:lumMod val="50000"/>
                  </a:schemeClr>
                </a:solidFill>
              </a:rPr>
              <a:t>Accurately identify and describe the different medications for the treatment of alcohol use disorders, opioid use disorders, or both.</a:t>
            </a:r>
          </a:p>
          <a:p>
            <a:pPr marL="457200" indent="-457200">
              <a:spcBef>
                <a:spcPts val="600"/>
              </a:spcBef>
              <a:buFont typeface="+mj-lt"/>
              <a:buAutoNum type="arabicPeriod"/>
            </a:pPr>
            <a:r>
              <a:rPr lang="en-US" sz="2600" dirty="0">
                <a:solidFill>
                  <a:schemeClr val="accent4">
                    <a:lumMod val="50000"/>
                  </a:schemeClr>
                </a:solidFill>
              </a:rPr>
              <a:t>Understand the practical considerations when implementing a MAT program.</a:t>
            </a:r>
          </a:p>
          <a:p>
            <a:pPr marL="0" indent="0">
              <a:spcBef>
                <a:spcPts val="600"/>
              </a:spcBef>
              <a:buNone/>
            </a:pPr>
            <a:endParaRPr lang="en-US" dirty="0">
              <a:solidFill>
                <a:schemeClr val="accent4">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229" y="3148473"/>
            <a:ext cx="2879271" cy="2898595"/>
          </a:xfrm>
          <a:prstGeom prst="rect">
            <a:avLst/>
          </a:prstGeom>
        </p:spPr>
      </p:pic>
      <p:sp>
        <p:nvSpPr>
          <p:cNvPr id="6" name="Rounded Rectangular Callout 5"/>
          <p:cNvSpPr/>
          <p:nvPr/>
        </p:nvSpPr>
        <p:spPr>
          <a:xfrm>
            <a:off x="8290058" y="1095319"/>
            <a:ext cx="2949441" cy="190913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Hello! Welcome to the training. We will be covering each of these objectives during this module. </a:t>
            </a:r>
          </a:p>
        </p:txBody>
      </p:sp>
    </p:spTree>
    <p:extLst>
      <p:ext uri="{BB962C8B-B14F-4D97-AF65-F5344CB8AC3E}">
        <p14:creationId xmlns:p14="http://schemas.microsoft.com/office/powerpoint/2010/main" val="117204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164" y="3655303"/>
            <a:ext cx="3012525" cy="3020590"/>
          </a:xfrm>
          <a:prstGeom prst="rect">
            <a:avLst/>
          </a:prstGeom>
        </p:spPr>
      </p:pic>
      <p:pic>
        <p:nvPicPr>
          <p:cNvPr id="34818" name="Picture 4"/>
          <p:cNvPicPr>
            <a:picLocks noGrp="1" noChangeAspect="1" noChangeArrowheads="1"/>
          </p:cNvPicPr>
          <p:nvPr>
            <p:ph idx="1"/>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161164" y="177118"/>
            <a:ext cx="8665034" cy="6498775"/>
          </a:xfrm>
          <a:ln>
            <a:solidFill>
              <a:srgbClr val="000000"/>
            </a:solidFill>
            <a:miter lim="800000"/>
            <a:headEnd/>
            <a:tailEnd/>
          </a:ln>
        </p:spPr>
      </p:pic>
      <p:sp>
        <p:nvSpPr>
          <p:cNvPr id="4" name="Pentagon 3"/>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Opioid</a:t>
            </a:r>
          </a:p>
        </p:txBody>
      </p:sp>
      <p:sp>
        <p:nvSpPr>
          <p:cNvPr id="5" name="Rounded Rectangular Callout 4"/>
          <p:cNvSpPr/>
          <p:nvPr/>
        </p:nvSpPr>
        <p:spPr>
          <a:xfrm>
            <a:off x="8945164" y="1034880"/>
            <a:ext cx="3148862" cy="252798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graph demonstrates the effectiveness of Methadone in reducing death rates among heroin users.</a:t>
            </a:r>
          </a:p>
        </p:txBody>
      </p:sp>
      <p:sp>
        <p:nvSpPr>
          <p:cNvPr id="9" name="Rectangle 8"/>
          <p:cNvSpPr/>
          <p:nvPr/>
        </p:nvSpPr>
        <p:spPr>
          <a:xfrm>
            <a:off x="2792186" y="4196443"/>
            <a:ext cx="1289956" cy="173082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13163" y="1698171"/>
            <a:ext cx="1320493" cy="42291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07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355" y="3251956"/>
            <a:ext cx="2819517" cy="2827036"/>
          </a:xfrm>
          <a:prstGeom prst="rect">
            <a:avLst/>
          </a:prstGeom>
        </p:spPr>
      </p:pic>
      <p:sp>
        <p:nvSpPr>
          <p:cNvPr id="2" name="Title 1"/>
          <p:cNvSpPr>
            <a:spLocks noGrp="1"/>
          </p:cNvSpPr>
          <p:nvPr>
            <p:ph type="title"/>
          </p:nvPr>
        </p:nvSpPr>
        <p:spPr>
          <a:xfrm>
            <a:off x="4588329" y="402091"/>
            <a:ext cx="5263243" cy="1325563"/>
          </a:xfrm>
        </p:spPr>
        <p:txBody>
          <a:bodyPr/>
          <a:lstStyle/>
          <a:p>
            <a:r>
              <a:rPr lang="en-US" b="1" dirty="0">
                <a:solidFill>
                  <a:schemeClr val="accent4">
                    <a:lumMod val="50000"/>
                  </a:schemeClr>
                </a:solidFill>
                <a:latin typeface="+mn-lt"/>
              </a:rPr>
              <a:t>Buprenorphine</a:t>
            </a:r>
          </a:p>
        </p:txBody>
      </p:sp>
      <p:sp>
        <p:nvSpPr>
          <p:cNvPr id="3" name="Content Placeholder 2"/>
          <p:cNvSpPr>
            <a:spLocks noGrp="1"/>
          </p:cNvSpPr>
          <p:nvPr>
            <p:ph idx="1"/>
          </p:nvPr>
        </p:nvSpPr>
        <p:spPr>
          <a:xfrm>
            <a:off x="4588329" y="1727654"/>
            <a:ext cx="7331529" cy="4351338"/>
          </a:xfrm>
        </p:spPr>
        <p:txBody>
          <a:bodyPr>
            <a:normAutofit/>
          </a:bodyPr>
          <a:lstStyle/>
          <a:p>
            <a:r>
              <a:rPr lang="en-US" sz="2600" dirty="0"/>
              <a:t>May be used both for medical </a:t>
            </a:r>
            <a:r>
              <a:rPr lang="en-US" sz="2600" b="1" dirty="0">
                <a:solidFill>
                  <a:schemeClr val="accent4">
                    <a:lumMod val="50000"/>
                  </a:schemeClr>
                </a:solidFill>
              </a:rPr>
              <a:t>maintenance</a:t>
            </a:r>
            <a:r>
              <a:rPr lang="en-US" sz="2600" dirty="0"/>
              <a:t> pharmacotherapy and for medically supervised </a:t>
            </a:r>
            <a:r>
              <a:rPr lang="en-US" sz="2600" b="1" dirty="0">
                <a:solidFill>
                  <a:schemeClr val="accent4">
                    <a:lumMod val="50000"/>
                  </a:schemeClr>
                </a:solidFill>
              </a:rPr>
              <a:t>withdrawal</a:t>
            </a:r>
            <a:r>
              <a:rPr lang="en-US" sz="2600" dirty="0"/>
              <a:t>.</a:t>
            </a:r>
          </a:p>
          <a:p>
            <a:r>
              <a:rPr lang="en-US" sz="2600" dirty="0"/>
              <a:t>Is generally safe and well tolerated when used as recommended. </a:t>
            </a:r>
          </a:p>
          <a:p>
            <a:r>
              <a:rPr lang="en-US" sz="2600" dirty="0"/>
              <a:t>Can precipitate opioid-like withdrawal symptoms in patients with high levels of physical dependence.</a:t>
            </a:r>
          </a:p>
          <a:p>
            <a:r>
              <a:rPr lang="en-US" altLang="en-US" sz="2600" dirty="0"/>
              <a:t>Is as effective as moderate doses of methadone.</a:t>
            </a:r>
          </a:p>
          <a:p>
            <a:r>
              <a:rPr lang="en-US" altLang="en-US" sz="2600" dirty="0"/>
              <a:t>Has over 25 years of research supporting its use.</a:t>
            </a:r>
          </a:p>
          <a:p>
            <a:pPr marL="0" indent="0">
              <a:buNone/>
            </a:pPr>
            <a:endParaRPr lang="en-US" sz="1200" dirty="0"/>
          </a:p>
        </p:txBody>
      </p:sp>
      <p:sp>
        <p:nvSpPr>
          <p:cNvPr id="6" name="Rounded Rectangular Callout 5"/>
          <p:cNvSpPr/>
          <p:nvPr/>
        </p:nvSpPr>
        <p:spPr>
          <a:xfrm>
            <a:off x="1028700" y="769144"/>
            <a:ext cx="3145972" cy="235437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ts val="1200"/>
              </a:spcAft>
              <a:buSzPct val="125000"/>
              <a:defRPr/>
            </a:pPr>
            <a:r>
              <a:rPr lang="en-US" sz="2800" dirty="0"/>
              <a:t>Buprenorphine is commonly known as </a:t>
            </a:r>
            <a:r>
              <a:rPr lang="en-US" altLang="en-US" sz="2800" dirty="0" err="1"/>
              <a:t>Subutex</a:t>
            </a:r>
            <a:r>
              <a:rPr lang="en-US" altLang="en-US" sz="2800" dirty="0"/>
              <a:t>®</a:t>
            </a:r>
          </a:p>
        </p:txBody>
      </p:sp>
      <p:sp>
        <p:nvSpPr>
          <p:cNvPr id="7" name="Pentagon 6"/>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Opioid</a:t>
            </a:r>
          </a:p>
        </p:txBody>
      </p:sp>
    </p:spTree>
    <p:extLst>
      <p:ext uri="{BB962C8B-B14F-4D97-AF65-F5344CB8AC3E}">
        <p14:creationId xmlns:p14="http://schemas.microsoft.com/office/powerpoint/2010/main" val="381174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881743" y="312171"/>
            <a:ext cx="9329057" cy="1190625"/>
          </a:xfrm>
        </p:spPr>
        <p:txBody>
          <a:bodyPr>
            <a:normAutofit/>
          </a:bodyPr>
          <a:lstStyle/>
          <a:p>
            <a:pPr eaLnBrk="1" hangingPunct="1"/>
            <a:r>
              <a:rPr lang="en-US" altLang="en-US" b="1" dirty="0">
                <a:solidFill>
                  <a:schemeClr val="accent4">
                    <a:lumMod val="50000"/>
                  </a:schemeClr>
                </a:solidFill>
                <a:latin typeface="+mn-lt"/>
              </a:rPr>
              <a:t>How Does Buprenorphine Work?</a:t>
            </a:r>
          </a:p>
        </p:txBody>
      </p:sp>
      <p:sp>
        <p:nvSpPr>
          <p:cNvPr id="1084419" name="Rectangle 3"/>
          <p:cNvSpPr>
            <a:spLocks noGrp="1" noChangeArrowheads="1"/>
          </p:cNvSpPr>
          <p:nvPr>
            <p:ph type="body" sz="half" idx="4294967295"/>
          </p:nvPr>
        </p:nvSpPr>
        <p:spPr>
          <a:xfrm>
            <a:off x="881743" y="1509878"/>
            <a:ext cx="10629900" cy="4906961"/>
          </a:xfrm>
        </p:spPr>
        <p:txBody>
          <a:bodyPr>
            <a:normAutofit/>
          </a:bodyPr>
          <a:lstStyle/>
          <a:p>
            <a:pPr eaLnBrk="1" hangingPunct="1">
              <a:buClr>
                <a:schemeClr val="tx1"/>
              </a:buClr>
            </a:pPr>
            <a:r>
              <a:rPr lang="en-US" altLang="en-US" dirty="0">
                <a:latin typeface="Calibri" panose="020F0502020204030204" pitchFamily="34" charset="0"/>
              </a:rPr>
              <a:t>It is a Partial Opioid Agonist</a:t>
            </a:r>
            <a:r>
              <a:rPr lang="en-US" altLang="en-US" dirty="0"/>
              <a:t>. It binds to the same receptor sites as other opioids and alleviates withdrawal and blocks euphoria.</a:t>
            </a:r>
          </a:p>
          <a:p>
            <a:pPr>
              <a:buClr>
                <a:schemeClr val="tx1"/>
              </a:buClr>
            </a:pPr>
            <a:r>
              <a:rPr lang="en-US" altLang="en-US" b="1" dirty="0">
                <a:solidFill>
                  <a:schemeClr val="accent4">
                    <a:lumMod val="50000"/>
                  </a:schemeClr>
                </a:solidFill>
                <a:latin typeface="Calibri" panose="020F0502020204030204" pitchFamily="34" charset="0"/>
              </a:rPr>
              <a:t>Binds strongly </a:t>
            </a:r>
            <a:r>
              <a:rPr lang="en-US" altLang="en-US" dirty="0">
                <a:latin typeface="Calibri" panose="020F0502020204030204" pitchFamily="34" charset="0"/>
              </a:rPr>
              <a:t>to opiate receptor and is long-acting.</a:t>
            </a:r>
          </a:p>
          <a:p>
            <a:pPr eaLnBrk="1" hangingPunct="1">
              <a:buClr>
                <a:schemeClr val="tx1"/>
              </a:buClr>
            </a:pPr>
            <a:r>
              <a:rPr lang="en-US" altLang="en-US" dirty="0"/>
              <a:t>It p</a:t>
            </a:r>
            <a:r>
              <a:rPr lang="en-US" altLang="en-US" sz="2800" dirty="0">
                <a:latin typeface="Calibri" panose="020F0502020204030204" pitchFamily="34" charset="0"/>
              </a:rPr>
              <a:t>roduces a </a:t>
            </a:r>
            <a:r>
              <a:rPr lang="en-US" altLang="en-US" sz="2800" b="1" dirty="0">
                <a:solidFill>
                  <a:schemeClr val="accent4">
                    <a:lumMod val="50000"/>
                  </a:schemeClr>
                </a:solidFill>
                <a:latin typeface="Calibri" panose="020F0502020204030204" pitchFamily="34" charset="0"/>
              </a:rPr>
              <a:t>ceiling effect </a:t>
            </a:r>
            <a:r>
              <a:rPr lang="en-US" altLang="en-US" sz="2800" dirty="0">
                <a:latin typeface="Calibri" panose="020F0502020204030204" pitchFamily="34" charset="0"/>
              </a:rPr>
              <a:t>that prevents larger doses from producing greater agonist effects, although larger doses lengthen its duration of activity. </a:t>
            </a:r>
          </a:p>
          <a:p>
            <a:pPr eaLnBrk="1" hangingPunct="1">
              <a:buClr>
                <a:schemeClr val="tx1"/>
              </a:buClr>
            </a:pPr>
            <a:r>
              <a:rPr lang="en-US" altLang="en-US" dirty="0">
                <a:latin typeface="Calibri" panose="020F0502020204030204" pitchFamily="34" charset="0"/>
              </a:rPr>
              <a:t>It is a available in the form of pills or film/s</a:t>
            </a:r>
            <a:r>
              <a:rPr lang="en-US" altLang="en-US" sz="2800" dirty="0">
                <a:latin typeface="Calibri" panose="020F0502020204030204" pitchFamily="34" charset="0"/>
              </a:rPr>
              <a:t>ublingual formulations.</a:t>
            </a:r>
          </a:p>
          <a:p>
            <a:pPr eaLnBrk="1" hangingPunct="1">
              <a:buClr>
                <a:schemeClr val="tx1"/>
              </a:buClr>
            </a:pPr>
            <a:r>
              <a:rPr lang="en-US" altLang="en-US" dirty="0">
                <a:latin typeface="Calibri" panose="020F0502020204030204" pitchFamily="34" charset="0"/>
              </a:rPr>
              <a:t>It is available for use in office-based settings, and designed for take-home dosing. This makes it a more flexible treatment than methadone. </a:t>
            </a:r>
          </a:p>
          <a:p>
            <a:pPr eaLnBrk="1" hangingPunct="1">
              <a:buClr>
                <a:schemeClr val="tx1"/>
              </a:buClr>
            </a:pPr>
            <a:endParaRPr lang="en-US" altLang="en-US" sz="2800" dirty="0">
              <a:latin typeface="Calibri" panose="020F0502020204030204" pitchFamily="34" charset="0"/>
            </a:endParaRPr>
          </a:p>
        </p:txBody>
      </p:sp>
      <p:sp>
        <p:nvSpPr>
          <p:cNvPr id="4" name="Pentagon 3"/>
          <p:cNvSpPr/>
          <p:nvPr/>
        </p:nvSpPr>
        <p:spPr>
          <a:xfrm flipH="1">
            <a:off x="9889672" y="191521"/>
            <a:ext cx="2302328" cy="715963"/>
          </a:xfrm>
          <a:prstGeom prst="homePlate">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Opioid</a:t>
            </a:r>
          </a:p>
        </p:txBody>
      </p:sp>
    </p:spTree>
    <p:extLst>
      <p:ext uri="{BB962C8B-B14F-4D97-AF65-F5344CB8AC3E}">
        <p14:creationId xmlns:p14="http://schemas.microsoft.com/office/powerpoint/2010/main" val="47854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84419">
                                            <p:txEl>
                                              <p:pRg st="0" end="0"/>
                                            </p:txEl>
                                          </p:spTgt>
                                        </p:tgtEl>
                                        <p:attrNameLst>
                                          <p:attrName>style.visibility</p:attrName>
                                        </p:attrNameLst>
                                      </p:cBhvr>
                                      <p:to>
                                        <p:strVal val="visible"/>
                                      </p:to>
                                    </p:set>
                                    <p:animEffect transition="in" filter="dissolve">
                                      <p:cBhvr>
                                        <p:cTn id="7" dur="500"/>
                                        <p:tgtEl>
                                          <p:spTgt spid="1084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4419">
                                            <p:txEl>
                                              <p:pRg st="1" end="1"/>
                                            </p:txEl>
                                          </p:spTgt>
                                        </p:tgtEl>
                                        <p:attrNameLst>
                                          <p:attrName>style.visibility</p:attrName>
                                        </p:attrNameLst>
                                      </p:cBhvr>
                                      <p:to>
                                        <p:strVal val="visible"/>
                                      </p:to>
                                    </p:set>
                                    <p:animEffect transition="in" filter="dissolve">
                                      <p:cBhvr>
                                        <p:cTn id="12" dur="500"/>
                                        <p:tgtEl>
                                          <p:spTgt spid="1084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84419">
                                            <p:txEl>
                                              <p:pRg st="2" end="2"/>
                                            </p:txEl>
                                          </p:spTgt>
                                        </p:tgtEl>
                                        <p:attrNameLst>
                                          <p:attrName>style.visibility</p:attrName>
                                        </p:attrNameLst>
                                      </p:cBhvr>
                                      <p:to>
                                        <p:strVal val="visible"/>
                                      </p:to>
                                    </p:set>
                                    <p:animEffect transition="in" filter="dissolve">
                                      <p:cBhvr>
                                        <p:cTn id="17" dur="500"/>
                                        <p:tgtEl>
                                          <p:spTgt spid="1084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84419">
                                            <p:txEl>
                                              <p:pRg st="3" end="3"/>
                                            </p:txEl>
                                          </p:spTgt>
                                        </p:tgtEl>
                                        <p:attrNameLst>
                                          <p:attrName>style.visibility</p:attrName>
                                        </p:attrNameLst>
                                      </p:cBhvr>
                                      <p:to>
                                        <p:strVal val="visible"/>
                                      </p:to>
                                    </p:set>
                                    <p:animEffect transition="in" filter="dissolve">
                                      <p:cBhvr>
                                        <p:cTn id="22" dur="500"/>
                                        <p:tgtEl>
                                          <p:spTgt spid="1084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84419">
                                            <p:txEl>
                                              <p:pRg st="4" end="4"/>
                                            </p:txEl>
                                          </p:spTgt>
                                        </p:tgtEl>
                                        <p:attrNameLst>
                                          <p:attrName>style.visibility</p:attrName>
                                        </p:attrNameLst>
                                      </p:cBhvr>
                                      <p:to>
                                        <p:strVal val="visible"/>
                                      </p:to>
                                    </p:set>
                                    <p:animEffect transition="in" filter="dissolve">
                                      <p:cBhvr>
                                        <p:cTn id="27" dur="500"/>
                                        <p:tgtEl>
                                          <p:spTgt spid="1084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934" y="3485231"/>
            <a:ext cx="2743648" cy="2747316"/>
          </a:xfrm>
          <a:prstGeom prst="rect">
            <a:avLst/>
          </a:prstGeom>
        </p:spPr>
      </p:pic>
      <p:sp>
        <p:nvSpPr>
          <p:cNvPr id="2" name="Title 1"/>
          <p:cNvSpPr>
            <a:spLocks noGrp="1"/>
          </p:cNvSpPr>
          <p:nvPr>
            <p:ph type="title"/>
          </p:nvPr>
        </p:nvSpPr>
        <p:spPr>
          <a:xfrm>
            <a:off x="707572" y="348797"/>
            <a:ext cx="11163300" cy="1325563"/>
          </a:xfrm>
        </p:spPr>
        <p:txBody>
          <a:bodyPr/>
          <a:lstStyle/>
          <a:p>
            <a:r>
              <a:rPr lang="en-US" b="1" dirty="0">
                <a:solidFill>
                  <a:schemeClr val="accent4">
                    <a:lumMod val="50000"/>
                  </a:schemeClr>
                </a:solidFill>
                <a:latin typeface="+mn-lt"/>
              </a:rPr>
              <a:t>Implementing Medication-Assisted Treatment</a:t>
            </a:r>
          </a:p>
        </p:txBody>
      </p:sp>
      <p:sp>
        <p:nvSpPr>
          <p:cNvPr id="3" name="Content Placeholder 2"/>
          <p:cNvSpPr>
            <a:spLocks noGrp="1"/>
          </p:cNvSpPr>
          <p:nvPr>
            <p:ph idx="1"/>
          </p:nvPr>
        </p:nvSpPr>
        <p:spPr>
          <a:xfrm>
            <a:off x="4314764" y="1674360"/>
            <a:ext cx="7257288" cy="4770827"/>
          </a:xfrm>
        </p:spPr>
        <p:txBody>
          <a:bodyPr>
            <a:normAutofit/>
          </a:bodyPr>
          <a:lstStyle/>
          <a:p>
            <a:pPr marL="0" indent="0">
              <a:buNone/>
            </a:pPr>
            <a:r>
              <a:rPr lang="en-US" b="1" dirty="0">
                <a:solidFill>
                  <a:schemeClr val="accent4">
                    <a:lumMod val="50000"/>
                  </a:schemeClr>
                </a:solidFill>
              </a:rPr>
              <a:t>MAT Implementation Procedures include:</a:t>
            </a:r>
          </a:p>
          <a:p>
            <a:pPr lvl="1"/>
            <a:r>
              <a:rPr lang="en-US" sz="2600" dirty="0"/>
              <a:t>A complete, thorough assessment to determine appropriateness of MAT.</a:t>
            </a:r>
          </a:p>
          <a:p>
            <a:pPr lvl="1"/>
            <a:r>
              <a:rPr lang="en-US" sz="2600" dirty="0"/>
              <a:t>Developing a plan and overseeing provisions of MAT services in accordance with best practices.</a:t>
            </a:r>
          </a:p>
          <a:p>
            <a:pPr lvl="1"/>
            <a:r>
              <a:rPr lang="en-US" sz="2600" dirty="0"/>
              <a:t>Ensuring the appropriate medical providers are integrated into the treatment team.</a:t>
            </a:r>
          </a:p>
          <a:p>
            <a:pPr lvl="1"/>
            <a:r>
              <a:rPr lang="en-US" sz="2600" dirty="0"/>
              <a:t>Regular and ongoing assessment should be conducted to ensure the continued appropriateness of care throughout the intervention.</a:t>
            </a:r>
          </a:p>
          <a:p>
            <a:endParaRPr lang="en-US" dirty="0"/>
          </a:p>
        </p:txBody>
      </p:sp>
      <p:sp>
        <p:nvSpPr>
          <p:cNvPr id="5" name="Rounded Rectangular Callout 4"/>
          <p:cNvSpPr/>
          <p:nvPr/>
        </p:nvSpPr>
        <p:spPr>
          <a:xfrm>
            <a:off x="989934" y="1450110"/>
            <a:ext cx="2743648" cy="186698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There are many different, empirically tested models of MAT delivery.</a:t>
            </a:r>
          </a:p>
        </p:txBody>
      </p:sp>
    </p:spTree>
    <p:extLst>
      <p:ext uri="{BB962C8B-B14F-4D97-AF65-F5344CB8AC3E}">
        <p14:creationId xmlns:p14="http://schemas.microsoft.com/office/powerpoint/2010/main" val="3261077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36728" cy="1325563"/>
          </a:xfrm>
        </p:spPr>
        <p:txBody>
          <a:bodyPr/>
          <a:lstStyle/>
          <a:p>
            <a:r>
              <a:rPr lang="en-US" b="1" dirty="0">
                <a:solidFill>
                  <a:schemeClr val="accent4">
                    <a:lumMod val="50000"/>
                  </a:schemeClr>
                </a:solidFill>
                <a:latin typeface="+mn-lt"/>
              </a:rPr>
              <a:t>Challenges for MAT</a:t>
            </a:r>
          </a:p>
        </p:txBody>
      </p:sp>
      <p:sp>
        <p:nvSpPr>
          <p:cNvPr id="3" name="Content Placeholder 2"/>
          <p:cNvSpPr>
            <a:spLocks noGrp="1"/>
          </p:cNvSpPr>
          <p:nvPr>
            <p:ph idx="1"/>
          </p:nvPr>
        </p:nvSpPr>
        <p:spPr>
          <a:xfrm>
            <a:off x="838200" y="1825625"/>
            <a:ext cx="10515600" cy="4602884"/>
          </a:xfrm>
        </p:spPr>
        <p:txBody>
          <a:bodyPr>
            <a:normAutofit/>
          </a:bodyPr>
          <a:lstStyle/>
          <a:p>
            <a:r>
              <a:rPr lang="en-US" dirty="0"/>
              <a:t>Like all medications, MAT will only work if the patient is diligent about taking it orally or coming into the clinic for routine injections. </a:t>
            </a:r>
          </a:p>
          <a:p>
            <a:r>
              <a:rPr lang="en-US" dirty="0"/>
              <a:t>Since MAT is fairly new, the long-term impact is not yet fully known.</a:t>
            </a:r>
          </a:p>
          <a:p>
            <a:r>
              <a:rPr lang="en-US" dirty="0"/>
              <a:t>There may be some stigma surrounding MAT among those in recovery and treatment providers.</a:t>
            </a:r>
          </a:p>
          <a:p>
            <a:pPr lvl="1"/>
            <a:r>
              <a:rPr lang="en-US" dirty="0"/>
              <a:t>Certain treatment centers uphold a policy of sobriety and do not recognize use of MAT.</a:t>
            </a:r>
          </a:p>
          <a:p>
            <a:pPr lvl="1"/>
            <a:r>
              <a:rPr lang="en-US" dirty="0"/>
              <a:t>Those in recovery who did not utilize MAT may hold certain beliefs about the use of medication for recovery. </a:t>
            </a:r>
          </a:p>
          <a:p>
            <a:pPr lvl="1"/>
            <a:endParaRPr lang="en-US" dirty="0"/>
          </a:p>
        </p:txBody>
      </p:sp>
    </p:spTree>
    <p:extLst>
      <p:ext uri="{BB962C8B-B14F-4D97-AF65-F5344CB8AC3E}">
        <p14:creationId xmlns:p14="http://schemas.microsoft.com/office/powerpoint/2010/main" val="157427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94226"/>
            <a:ext cx="2616200" cy="2630208"/>
          </a:xfrm>
          <a:prstGeom prst="rect">
            <a:avLst/>
          </a:prstGeom>
        </p:spPr>
      </p:pic>
      <p:sp>
        <p:nvSpPr>
          <p:cNvPr id="2" name="Title 1"/>
          <p:cNvSpPr>
            <a:spLocks noGrp="1"/>
          </p:cNvSpPr>
          <p:nvPr>
            <p:ph type="title"/>
          </p:nvPr>
        </p:nvSpPr>
        <p:spPr/>
        <p:txBody>
          <a:bodyPr/>
          <a:lstStyle/>
          <a:p>
            <a:r>
              <a:rPr lang="en-US" b="1" dirty="0">
                <a:solidFill>
                  <a:schemeClr val="accent4">
                    <a:lumMod val="50000"/>
                  </a:schemeClr>
                </a:solidFill>
                <a:latin typeface="Calibri" panose="020F0502020204030204" pitchFamily="34" charset="0"/>
              </a:rPr>
              <a:t>Module Review</a:t>
            </a:r>
          </a:p>
        </p:txBody>
      </p:sp>
      <p:sp>
        <p:nvSpPr>
          <p:cNvPr id="4" name="Rounded Rectangular Callout 3">
            <a:hlinkClick r:id="rId3"/>
            <a:extLst>
              <a:ext uri="{FF2B5EF4-FFF2-40B4-BE49-F238E27FC236}">
                <a16:creationId xmlns:a16="http://schemas.microsoft.com/office/drawing/2014/main" id="{C5753476-01CE-41CF-B23A-E60B840DF807}"/>
              </a:ext>
            </a:extLst>
          </p:cNvPr>
          <p:cNvSpPr/>
          <p:nvPr/>
        </p:nvSpPr>
        <p:spPr>
          <a:xfrm>
            <a:off x="838200" y="1548849"/>
            <a:ext cx="2616200" cy="21104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Let’s review what we’ve learned!</a:t>
            </a:r>
          </a:p>
        </p:txBody>
      </p:sp>
      <p:sp>
        <p:nvSpPr>
          <p:cNvPr id="5" name="Content Placeholder 2"/>
          <p:cNvSpPr txBox="1">
            <a:spLocks/>
          </p:cNvSpPr>
          <p:nvPr/>
        </p:nvSpPr>
        <p:spPr>
          <a:xfrm>
            <a:off x="3706585" y="1548848"/>
            <a:ext cx="8147957" cy="4861756"/>
          </a:xfrm>
          <a:prstGeom prst="rect">
            <a:avLst/>
          </a:prstGeom>
          <a:ln w="57150">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Addiction is a brain disease and should be treated like other physical diseases and disorders.</a:t>
            </a:r>
          </a:p>
          <a:p>
            <a:r>
              <a:rPr lang="en-US" dirty="0"/>
              <a:t>Medications used to treat Alcohol Use Disorder include Disulfiram, </a:t>
            </a:r>
            <a:r>
              <a:rPr lang="en-US" dirty="0" err="1"/>
              <a:t>Acamprosate</a:t>
            </a:r>
            <a:r>
              <a:rPr lang="en-US" dirty="0"/>
              <a:t>, and Naltrexone.</a:t>
            </a:r>
          </a:p>
          <a:p>
            <a:r>
              <a:rPr lang="en-US" dirty="0"/>
              <a:t>Medications used to treat Opioid Use Disorder include Methadone, Buprenorphine, and Naltrexone.</a:t>
            </a:r>
          </a:p>
          <a:p>
            <a:r>
              <a:rPr lang="en-US" dirty="0"/>
              <a:t>MAT should be used in combination with counseling/therapy and other medical healthcare. </a:t>
            </a:r>
          </a:p>
          <a:p>
            <a:r>
              <a:rPr lang="en-US" dirty="0"/>
              <a:t>MAT implementation involves assessment and developing a plan, having qualified medical providers, and an ongoing evaluation of treatment. </a:t>
            </a:r>
          </a:p>
        </p:txBody>
      </p:sp>
    </p:spTree>
    <p:extLst>
      <p:ext uri="{BB962C8B-B14F-4D97-AF65-F5344CB8AC3E}">
        <p14:creationId xmlns:p14="http://schemas.microsoft.com/office/powerpoint/2010/main" val="946628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21" y="228600"/>
            <a:ext cx="5772807" cy="1325563"/>
          </a:xfrm>
        </p:spPr>
        <p:txBody>
          <a:bodyPr/>
          <a:lstStyle/>
          <a:p>
            <a:r>
              <a:rPr lang="en-US" b="1" dirty="0">
                <a:solidFill>
                  <a:schemeClr val="accent4">
                    <a:lumMod val="50000"/>
                  </a:schemeClr>
                </a:solidFill>
                <a:latin typeface="+mn-lt"/>
              </a:rPr>
              <a:t>Module Quiz</a:t>
            </a:r>
          </a:p>
        </p:txBody>
      </p:sp>
      <p:sp>
        <p:nvSpPr>
          <p:cNvPr id="3" name="Content Placeholder 2"/>
          <p:cNvSpPr>
            <a:spLocks noGrp="1"/>
          </p:cNvSpPr>
          <p:nvPr>
            <p:ph idx="1"/>
          </p:nvPr>
        </p:nvSpPr>
        <p:spPr>
          <a:xfrm>
            <a:off x="415721" y="1325563"/>
            <a:ext cx="11619261" cy="5609261"/>
          </a:xfrm>
        </p:spPr>
        <p:txBody>
          <a:bodyPr>
            <a:noAutofit/>
          </a:bodyPr>
          <a:lstStyle/>
          <a:p>
            <a:pPr marL="0" indent="0">
              <a:buNone/>
            </a:pPr>
            <a:r>
              <a:rPr lang="en-US" sz="2200" b="1" dirty="0">
                <a:solidFill>
                  <a:schemeClr val="accent4">
                    <a:lumMod val="50000"/>
                  </a:schemeClr>
                </a:solidFill>
              </a:rPr>
              <a:t>Answer the following questions to test your knowledge. Please write down your answers. </a:t>
            </a:r>
          </a:p>
          <a:p>
            <a:pPr marL="514350" indent="-514350">
              <a:buFont typeface="Arial" panose="020B0604020202020204" pitchFamily="34" charset="0"/>
              <a:buAutoNum type="arabicPeriod"/>
            </a:pPr>
            <a:r>
              <a:rPr lang="en-US" sz="2000" b="1" dirty="0"/>
              <a:t>The “disulfiram-alcohol reaction” refers to the </a:t>
            </a:r>
            <a:r>
              <a:rPr lang="en-US" sz="2000" b="1" dirty="0">
                <a:cs typeface="Arial" pitchFamily="34" charset="0"/>
              </a:rPr>
              <a:t>buildup of acetaldehyde, which is poisonous and causes the individual to experience unpleasant symptoms when they consume alcohol. </a:t>
            </a:r>
            <a:endParaRPr lang="en-US" sz="2000" b="1" dirty="0"/>
          </a:p>
          <a:p>
            <a:pPr marL="0" lvl="1" indent="0">
              <a:spcBef>
                <a:spcPts val="1000"/>
              </a:spcBef>
              <a:buNone/>
            </a:pPr>
            <a:r>
              <a:rPr lang="en-US" sz="2000" dirty="0">
                <a:solidFill>
                  <a:schemeClr val="accent4">
                    <a:lumMod val="50000"/>
                  </a:schemeClr>
                </a:solidFill>
                <a:latin typeface="Times New Roman" panose="02020603050405020304" pitchFamily="18" charset="0"/>
                <a:cs typeface="Times New Roman" panose="02020603050405020304" pitchFamily="18" charset="0"/>
              </a:rPr>
              <a:t>       □ </a:t>
            </a:r>
            <a:r>
              <a:rPr lang="en-US" sz="2000" dirty="0">
                <a:solidFill>
                  <a:schemeClr val="accent4">
                    <a:lumMod val="50000"/>
                  </a:schemeClr>
                </a:solidFill>
              </a:rPr>
              <a:t>True 	</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False</a:t>
            </a:r>
          </a:p>
          <a:p>
            <a:pPr marL="514350" indent="-514350">
              <a:buAutoNum type="arabicPeriod"/>
            </a:pPr>
            <a:r>
              <a:rPr lang="en-US" sz="2000" b="1" dirty="0"/>
              <a:t>Naltrexone can be used to treat both alcohol and opioid use disorders.</a:t>
            </a:r>
          </a:p>
          <a:p>
            <a:pPr marL="457200" lvl="1" indent="0">
              <a:buNone/>
            </a:pP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True 	</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False</a:t>
            </a:r>
          </a:p>
          <a:p>
            <a:pPr marL="514350" indent="-514350">
              <a:buAutoNum type="arabicPeriod"/>
            </a:pPr>
            <a:r>
              <a:rPr lang="en-US" sz="2000" b="1" dirty="0"/>
              <a:t>Which of the following is the most effective way of treating a SUD?</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chemeClr val="accent4">
                    <a:lumMod val="50000"/>
                  </a:schemeClr>
                </a:solidFill>
                <a:cs typeface="Times New Roman" panose="02020603050405020304" pitchFamily="18" charset="0"/>
              </a:rPr>
              <a:t>A.</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Outpatient treatment centers that offer therapy are the best way to treat SUDs.</a:t>
            </a:r>
          </a:p>
          <a:p>
            <a:pPr marL="457200" lvl="1" indent="0">
              <a:buNone/>
            </a:pPr>
            <a:r>
              <a:rPr lang="en-US" sz="2000" dirty="0">
                <a:solidFill>
                  <a:schemeClr val="accent4">
                    <a:lumMod val="50000"/>
                  </a:schemeClr>
                </a:solidFill>
                <a:cs typeface="Times New Roman" panose="02020603050405020304" pitchFamily="18" charset="0"/>
              </a:rPr>
              <a:t>B.</a:t>
            </a:r>
            <a:r>
              <a:rPr lang="en-US" sz="16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Medication for Addiction Therapy is the most effective way of treating an SUD, even without the help of therapy.</a:t>
            </a:r>
          </a:p>
          <a:p>
            <a:pPr marL="457200" lvl="1" indent="0">
              <a:buNone/>
            </a:pPr>
            <a:r>
              <a:rPr lang="en-US" sz="2000" dirty="0">
                <a:solidFill>
                  <a:schemeClr val="accent4">
                    <a:lumMod val="50000"/>
                  </a:schemeClr>
                </a:solidFill>
                <a:cs typeface="Times New Roman" panose="02020603050405020304" pitchFamily="18" charset="0"/>
              </a:rPr>
              <a:t>C.</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The combination of MAT and behavioral therapy is the most effective way of treating SUDs. </a:t>
            </a:r>
          </a:p>
          <a:p>
            <a:pPr marL="0" indent="0">
              <a:buNone/>
            </a:pPr>
            <a:r>
              <a:rPr lang="en-US" sz="2000" b="1" dirty="0"/>
              <a:t>4.      Which of the following medications are used to treat opioid use disorders?</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chemeClr val="accent4">
                    <a:lumMod val="50000"/>
                  </a:schemeClr>
                </a:solidFill>
                <a:cs typeface="Times New Roman" panose="02020603050405020304" pitchFamily="18" charset="0"/>
              </a:rPr>
              <a:t>A.</a:t>
            </a:r>
            <a:r>
              <a:rPr lang="en-US" sz="2000" dirty="0">
                <a:solidFill>
                  <a:schemeClr val="accent4">
                    <a:lumMod val="50000"/>
                  </a:schemeClr>
                </a:solidFill>
                <a:latin typeface="Times New Roman" panose="02020603050405020304" pitchFamily="18" charset="0"/>
                <a:cs typeface="Times New Roman" panose="02020603050405020304" pitchFamily="18" charset="0"/>
              </a:rPr>
              <a:t> </a:t>
            </a:r>
            <a:r>
              <a:rPr lang="en-US" sz="2000" dirty="0">
                <a:solidFill>
                  <a:schemeClr val="accent4">
                    <a:lumMod val="50000"/>
                  </a:schemeClr>
                </a:solidFill>
              </a:rPr>
              <a:t>Methadone and Disulfiram</a:t>
            </a:r>
          </a:p>
          <a:p>
            <a:pPr marL="457200" lvl="1" indent="0">
              <a:buNone/>
            </a:pPr>
            <a:r>
              <a:rPr lang="en-US" sz="2000" dirty="0">
                <a:solidFill>
                  <a:schemeClr val="accent4">
                    <a:lumMod val="50000"/>
                  </a:schemeClr>
                </a:solidFill>
                <a:cs typeface="Times New Roman" panose="02020603050405020304" pitchFamily="18" charset="0"/>
              </a:rPr>
              <a:t>B.</a:t>
            </a:r>
            <a:r>
              <a:rPr lang="en-US" sz="1600" dirty="0">
                <a:solidFill>
                  <a:schemeClr val="accent4">
                    <a:lumMod val="50000"/>
                  </a:schemeClr>
                </a:solidFill>
                <a:cs typeface="Times New Roman" panose="02020603050405020304" pitchFamily="18" charset="0"/>
              </a:rPr>
              <a:t> </a:t>
            </a:r>
            <a:r>
              <a:rPr lang="en-US" sz="2000" dirty="0">
                <a:solidFill>
                  <a:schemeClr val="accent4">
                    <a:lumMod val="50000"/>
                  </a:schemeClr>
                </a:solidFill>
              </a:rPr>
              <a:t>Buprenorphine and Methadone </a:t>
            </a:r>
          </a:p>
          <a:p>
            <a:pPr marL="457200" lvl="1" indent="0">
              <a:buNone/>
            </a:pPr>
            <a:r>
              <a:rPr lang="en-US" sz="2000" dirty="0">
                <a:solidFill>
                  <a:schemeClr val="accent4">
                    <a:lumMod val="50000"/>
                  </a:schemeClr>
                </a:solidFill>
                <a:cs typeface="Times New Roman" panose="02020603050405020304" pitchFamily="18" charset="0"/>
              </a:rPr>
              <a:t>C. </a:t>
            </a:r>
            <a:r>
              <a:rPr lang="en-US" sz="2000" dirty="0" err="1">
                <a:solidFill>
                  <a:schemeClr val="accent4">
                    <a:lumMod val="50000"/>
                  </a:schemeClr>
                </a:solidFill>
              </a:rPr>
              <a:t>Acamprosate</a:t>
            </a:r>
            <a:r>
              <a:rPr lang="en-US" sz="2000" dirty="0">
                <a:solidFill>
                  <a:schemeClr val="accent4">
                    <a:lumMod val="50000"/>
                  </a:schemeClr>
                </a:solidFill>
              </a:rPr>
              <a:t> and Disulfiram</a:t>
            </a:r>
          </a:p>
          <a:p>
            <a:pPr marL="457200" lvl="1" indent="0">
              <a:buNone/>
            </a:pPr>
            <a:endParaRPr lang="en-US" sz="1800" dirty="0">
              <a:solidFill>
                <a:schemeClr val="accent4">
                  <a:lumMod val="50000"/>
                </a:schemeClr>
              </a:solidFill>
            </a:endParaRPr>
          </a:p>
          <a:p>
            <a:pPr marL="457200" lvl="1" indent="0">
              <a:buNone/>
            </a:pPr>
            <a:endParaRPr lang="en-US" sz="1800" b="1" dirty="0">
              <a:solidFill>
                <a:schemeClr val="accent4">
                  <a:lumMod val="50000"/>
                </a:schemeClr>
              </a:solidFill>
            </a:endParaRPr>
          </a:p>
          <a:p>
            <a:pPr marL="0" indent="0">
              <a:buNone/>
            </a:pPr>
            <a:endParaRPr lang="en-US" sz="1800" b="1" dirty="0">
              <a:solidFill>
                <a:schemeClr val="accent4">
                  <a:lumMod val="50000"/>
                </a:schemeClr>
              </a:solidFill>
            </a:endParaRPr>
          </a:p>
        </p:txBody>
      </p:sp>
    </p:spTree>
    <p:extLst>
      <p:ext uri="{BB962C8B-B14F-4D97-AF65-F5344CB8AC3E}">
        <p14:creationId xmlns:p14="http://schemas.microsoft.com/office/powerpoint/2010/main" val="2465957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21" y="254006"/>
            <a:ext cx="8907893" cy="1325563"/>
          </a:xfrm>
        </p:spPr>
        <p:txBody>
          <a:bodyPr/>
          <a:lstStyle/>
          <a:p>
            <a:r>
              <a:rPr lang="en-US" b="1" dirty="0">
                <a:solidFill>
                  <a:schemeClr val="accent4">
                    <a:lumMod val="50000"/>
                  </a:schemeClr>
                </a:solidFill>
                <a:latin typeface="+mn-lt"/>
              </a:rPr>
              <a:t>Module Quiz: Check Your Answers</a:t>
            </a:r>
          </a:p>
        </p:txBody>
      </p:sp>
      <p:sp>
        <p:nvSpPr>
          <p:cNvPr id="3" name="Content Placeholder 2"/>
          <p:cNvSpPr>
            <a:spLocks noGrp="1"/>
          </p:cNvSpPr>
          <p:nvPr>
            <p:ph idx="1"/>
          </p:nvPr>
        </p:nvSpPr>
        <p:spPr>
          <a:xfrm>
            <a:off x="415721" y="1579569"/>
            <a:ext cx="8352722" cy="5609261"/>
          </a:xfrm>
        </p:spPr>
        <p:txBody>
          <a:bodyPr>
            <a:noAutofit/>
          </a:bodyPr>
          <a:lstStyle/>
          <a:p>
            <a:pPr marL="514350" indent="-514350">
              <a:buFont typeface="Arial" panose="020B0604020202020204" pitchFamily="34" charset="0"/>
              <a:buAutoNum type="arabicPeriod"/>
            </a:pPr>
            <a:r>
              <a:rPr lang="en-US" sz="1800" dirty="0"/>
              <a:t>The “disulfiram-alcohol reaction” refers to the </a:t>
            </a:r>
            <a:r>
              <a:rPr lang="en-US" sz="1800" dirty="0">
                <a:cs typeface="Arial" pitchFamily="34" charset="0"/>
              </a:rPr>
              <a:t>buildup of acetaldehyde, which is poisonous and causes the individual to experience unpleasant symptoms when they consume alcohol. </a:t>
            </a:r>
            <a:endParaRPr lang="en-US" sz="1800" dirty="0"/>
          </a:p>
          <a:p>
            <a:pPr marL="0" indent="-457200">
              <a:buNone/>
            </a:pP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a:solidFill>
                  <a:schemeClr val="accent4">
                    <a:lumMod val="50000"/>
                  </a:schemeClr>
                </a:solidFill>
                <a:latin typeface="Times New Roman" panose="02020603050405020304" pitchFamily="18" charset="0"/>
                <a:cs typeface="Times New Roman" panose="02020603050405020304" pitchFamily="18" charset="0"/>
              </a:rPr>
              <a:t>□ </a:t>
            </a:r>
            <a:r>
              <a:rPr lang="en-US" sz="2400" b="1" dirty="0">
                <a:solidFill>
                  <a:schemeClr val="accent4">
                    <a:lumMod val="50000"/>
                  </a:schemeClr>
                </a:solidFill>
              </a:rPr>
              <a:t>True </a:t>
            </a:r>
            <a:r>
              <a:rPr lang="en-US" sz="2200" dirty="0">
                <a:solidFill>
                  <a:schemeClr val="accent4">
                    <a:lumMod val="50000"/>
                  </a:schemeClr>
                </a:solidFill>
              </a:rPr>
              <a:t>	</a:t>
            </a:r>
          </a:p>
          <a:p>
            <a:pPr marL="514350" indent="-514350">
              <a:buAutoNum type="arabicPeriod"/>
            </a:pPr>
            <a:r>
              <a:rPr lang="en-US" sz="1800" dirty="0"/>
              <a:t>Naltrexone can be used to treat both alcohol and opioid use disorders.</a:t>
            </a:r>
          </a:p>
          <a:p>
            <a:pPr marL="457200" lvl="1" indent="0">
              <a:buNone/>
            </a:pP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a:solidFill>
                  <a:schemeClr val="accent4">
                    <a:lumMod val="50000"/>
                  </a:schemeClr>
                </a:solidFill>
              </a:rPr>
              <a:t>True </a:t>
            </a:r>
            <a:r>
              <a:rPr lang="en-US" sz="1800" dirty="0">
                <a:solidFill>
                  <a:schemeClr val="accent4">
                    <a:lumMod val="50000"/>
                  </a:schemeClr>
                </a:solidFill>
              </a:rPr>
              <a:t>	</a:t>
            </a:r>
          </a:p>
          <a:p>
            <a:pPr marL="514350" indent="-514350">
              <a:buAutoNum type="arabicPeriod"/>
            </a:pPr>
            <a:r>
              <a:rPr lang="en-US" sz="1800" dirty="0"/>
              <a:t>Which of the following is the most effective way of treating a SUD?</a:t>
            </a:r>
          </a:p>
          <a:p>
            <a:pPr marL="457200" lvl="1" indent="0">
              <a:buNone/>
            </a:pPr>
            <a:r>
              <a:rPr lang="en-US" b="1" dirty="0">
                <a:solidFill>
                  <a:schemeClr val="accent4">
                    <a:lumMod val="50000"/>
                  </a:schemeClr>
                </a:solidFill>
                <a:cs typeface="Times New Roman" panose="02020603050405020304" pitchFamily="18" charset="0"/>
              </a:rPr>
              <a:t>C.</a:t>
            </a: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a:solidFill>
                  <a:schemeClr val="accent4">
                    <a:lumMod val="50000"/>
                  </a:schemeClr>
                </a:solidFill>
              </a:rPr>
              <a:t>The combination of MAT and behavioral therapy is the most effective way of treating SUDs. </a:t>
            </a:r>
          </a:p>
          <a:p>
            <a:pPr marL="0" indent="0">
              <a:buNone/>
            </a:pPr>
            <a:r>
              <a:rPr lang="en-US" sz="1800" b="1" dirty="0"/>
              <a:t>4.      </a:t>
            </a:r>
            <a:r>
              <a:rPr lang="en-US" sz="1800" dirty="0"/>
              <a:t>Which of the following medications are used to treat opioid use disorders?</a:t>
            </a:r>
          </a:p>
          <a:p>
            <a:pPr marL="457200" lvl="1" indent="0">
              <a:buNone/>
            </a:pPr>
            <a:r>
              <a:rPr lang="en-US" b="1" dirty="0">
                <a:solidFill>
                  <a:schemeClr val="accent4">
                    <a:lumMod val="50000"/>
                  </a:schemeClr>
                </a:solidFill>
                <a:cs typeface="Times New Roman" panose="02020603050405020304" pitchFamily="18" charset="0"/>
              </a:rPr>
              <a:t>B.</a:t>
            </a:r>
            <a:r>
              <a:rPr lang="en-US" sz="1800" b="1" dirty="0">
                <a:solidFill>
                  <a:schemeClr val="accent4">
                    <a:lumMod val="50000"/>
                  </a:schemeClr>
                </a:solidFill>
                <a:cs typeface="Times New Roman" panose="02020603050405020304" pitchFamily="18" charset="0"/>
              </a:rPr>
              <a:t> </a:t>
            </a:r>
            <a:r>
              <a:rPr lang="en-US" b="1" dirty="0">
                <a:solidFill>
                  <a:schemeClr val="accent4">
                    <a:lumMod val="50000"/>
                  </a:schemeClr>
                </a:solidFill>
              </a:rPr>
              <a:t>Buprenorphine and Methadone </a:t>
            </a:r>
          </a:p>
          <a:p>
            <a:pPr marL="457200" lvl="1" indent="0">
              <a:buNone/>
            </a:pPr>
            <a:endParaRPr lang="en-US" sz="1800" b="1" dirty="0">
              <a:solidFill>
                <a:schemeClr val="accent4">
                  <a:lumMod val="50000"/>
                </a:schemeClr>
              </a:solidFill>
            </a:endParaRPr>
          </a:p>
          <a:p>
            <a:pPr marL="0" indent="0">
              <a:buNone/>
            </a:pPr>
            <a:endParaRPr lang="en-US" sz="1800" b="1" dirty="0">
              <a:solidFill>
                <a:schemeClr val="accent4">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6157" y="3500312"/>
            <a:ext cx="2616200" cy="2630208"/>
          </a:xfrm>
          <a:prstGeom prst="rect">
            <a:avLst/>
          </a:prstGeom>
        </p:spPr>
      </p:pic>
      <p:sp>
        <p:nvSpPr>
          <p:cNvPr id="5" name="Rounded Rectangular Callout 4">
            <a:hlinkClick r:id="rId4"/>
            <a:extLst>
              <a:ext uri="{FF2B5EF4-FFF2-40B4-BE49-F238E27FC236}">
                <a16:creationId xmlns:a16="http://schemas.microsoft.com/office/drawing/2014/main" id="{C5753476-01CE-41CF-B23A-E60B840DF807}"/>
              </a:ext>
            </a:extLst>
          </p:cNvPr>
          <p:cNvSpPr/>
          <p:nvPr/>
        </p:nvSpPr>
        <p:spPr>
          <a:xfrm>
            <a:off x="8986157" y="1254935"/>
            <a:ext cx="2616200" cy="211044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Here are the answers. How well did you do?</a:t>
            </a:r>
          </a:p>
        </p:txBody>
      </p:sp>
    </p:spTree>
    <p:extLst>
      <p:ext uri="{BB962C8B-B14F-4D97-AF65-F5344CB8AC3E}">
        <p14:creationId xmlns:p14="http://schemas.microsoft.com/office/powerpoint/2010/main" val="581394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49" y="3730845"/>
            <a:ext cx="2547935" cy="2561578"/>
          </a:xfrm>
          <a:prstGeom prst="rect">
            <a:avLst/>
          </a:prstGeom>
        </p:spPr>
      </p:pic>
      <p:sp>
        <p:nvSpPr>
          <p:cNvPr id="2" name="Title 1"/>
          <p:cNvSpPr>
            <a:spLocks noGrp="1"/>
          </p:cNvSpPr>
          <p:nvPr>
            <p:ph type="title"/>
          </p:nvPr>
        </p:nvSpPr>
        <p:spPr>
          <a:xfrm>
            <a:off x="676049" y="234497"/>
            <a:ext cx="10515600" cy="1325563"/>
          </a:xfrm>
        </p:spPr>
        <p:txBody>
          <a:bodyPr/>
          <a:lstStyle/>
          <a:p>
            <a:r>
              <a:rPr lang="en-US" b="1" dirty="0">
                <a:solidFill>
                  <a:schemeClr val="accent4">
                    <a:lumMod val="50000"/>
                  </a:schemeClr>
                </a:solidFill>
                <a:latin typeface="+mn-lt"/>
              </a:rPr>
              <a:t>Resources for MAT</a:t>
            </a:r>
          </a:p>
        </p:txBody>
      </p:sp>
      <p:sp>
        <p:nvSpPr>
          <p:cNvPr id="5" name="TextBox 4"/>
          <p:cNvSpPr txBox="1"/>
          <p:nvPr/>
        </p:nvSpPr>
        <p:spPr>
          <a:xfrm>
            <a:off x="3454400" y="1328413"/>
            <a:ext cx="8752115" cy="5078313"/>
          </a:xfrm>
          <a:prstGeom prst="rect">
            <a:avLst/>
          </a:prstGeom>
          <a:noFill/>
        </p:spPr>
        <p:txBody>
          <a:bodyPr wrap="square" rtlCol="0">
            <a:spAutoFit/>
          </a:bodyPr>
          <a:lstStyle/>
          <a:p>
            <a:r>
              <a:rPr lang="en-US" b="1" dirty="0">
                <a:solidFill>
                  <a:schemeClr val="accent4">
                    <a:lumMod val="50000"/>
                  </a:schemeClr>
                </a:solidFill>
              </a:rPr>
              <a:t>SAMHSA MAT: </a:t>
            </a:r>
            <a:r>
              <a:rPr lang="en-US" dirty="0">
                <a:hlinkClick r:id="rId3"/>
              </a:rPr>
              <a:t>https://www.samhsa.gov/medication-assisted-treatment</a:t>
            </a:r>
            <a:r>
              <a:rPr lang="en-US" dirty="0"/>
              <a:t> </a:t>
            </a:r>
          </a:p>
          <a:p>
            <a:pPr marL="285750" indent="-285750">
              <a:buFont typeface="Arial" panose="020B0604020202020204" pitchFamily="34" charset="0"/>
              <a:buChar char="•"/>
            </a:pPr>
            <a:r>
              <a:rPr lang="en-US" b="1" dirty="0">
                <a:solidFill>
                  <a:schemeClr val="accent4">
                    <a:lumMod val="50000"/>
                  </a:schemeClr>
                </a:solidFill>
              </a:rPr>
              <a:t>Opioid Treatment Program Locator</a:t>
            </a:r>
            <a:r>
              <a:rPr lang="en-US" dirty="0"/>
              <a:t>: </a:t>
            </a:r>
            <a:r>
              <a:rPr lang="en-US" dirty="0">
                <a:hlinkClick r:id="rId4"/>
              </a:rPr>
              <a:t>http://dpt2.samhsa.gov/treatment/directory.aspx</a:t>
            </a:r>
            <a:r>
              <a:rPr lang="en-US" dirty="0"/>
              <a:t>  </a:t>
            </a:r>
          </a:p>
          <a:p>
            <a:pPr marL="285750" indent="-285750">
              <a:buFont typeface="Arial" panose="020B0604020202020204" pitchFamily="34" charset="0"/>
              <a:buChar char="•"/>
            </a:pPr>
            <a:r>
              <a:rPr lang="en-US" b="1" dirty="0">
                <a:solidFill>
                  <a:schemeClr val="accent4">
                    <a:lumMod val="50000"/>
                  </a:schemeClr>
                </a:solidFill>
              </a:rPr>
              <a:t>Medication-Assisted Treatment for Opioids: Facts for Families and Friends: </a:t>
            </a:r>
            <a:r>
              <a:rPr lang="en-US" dirty="0">
                <a:hlinkClick r:id="rId5"/>
              </a:rPr>
              <a:t>https://store.samhsa.gov/shin/content/SMA09-4443/SMA09-4443.pdf</a:t>
            </a:r>
            <a:endParaRPr lang="en-US" dirty="0"/>
          </a:p>
          <a:p>
            <a:pPr marL="285750" indent="-285750">
              <a:buFont typeface="Arial" panose="020B0604020202020204" pitchFamily="34" charset="0"/>
              <a:buChar char="•"/>
            </a:pPr>
            <a:r>
              <a:rPr lang="en-US" b="1" dirty="0">
                <a:solidFill>
                  <a:schemeClr val="accent4">
                    <a:lumMod val="50000"/>
                  </a:schemeClr>
                </a:solidFill>
              </a:rPr>
              <a:t>TIP 43: Medication-Assisted Treatment for Opioid Addiction in Opioid Treatment Programs: </a:t>
            </a:r>
            <a:r>
              <a:rPr lang="en-US" dirty="0">
                <a:hlinkClick r:id="rId6"/>
              </a:rPr>
              <a:t>https://store.samhsa.gov/shin/content//SMA12-4214/SMA12-4214.pdf</a:t>
            </a:r>
            <a:r>
              <a:rPr lang="en-US" dirty="0"/>
              <a:t> </a:t>
            </a:r>
          </a:p>
          <a:p>
            <a:pPr marL="285750" indent="-285750">
              <a:buFont typeface="Arial" panose="020B0604020202020204" pitchFamily="34" charset="0"/>
              <a:buChar char="•"/>
            </a:pPr>
            <a:r>
              <a:rPr lang="en-US" b="1" dirty="0">
                <a:solidFill>
                  <a:schemeClr val="accent4">
                    <a:lumMod val="50000"/>
                  </a:schemeClr>
                </a:solidFill>
              </a:rPr>
              <a:t>Increase Limit Rule to 275 Patients for Physicians: </a:t>
            </a:r>
            <a:r>
              <a:rPr lang="en-US" dirty="0">
                <a:hlinkClick r:id="rId7"/>
              </a:rPr>
              <a:t>http://buprenorphine.samhsa.gov/forms/select-practitioner-type.php</a:t>
            </a:r>
            <a:endParaRPr lang="en-US" dirty="0"/>
          </a:p>
          <a:p>
            <a:pPr marL="285750" indent="-285750">
              <a:buFont typeface="Arial" panose="020B0604020202020204" pitchFamily="34" charset="0"/>
              <a:buChar char="•"/>
            </a:pPr>
            <a:r>
              <a:rPr lang="en-US" b="1" dirty="0">
                <a:solidFill>
                  <a:schemeClr val="accent4">
                    <a:lumMod val="50000"/>
                  </a:schemeClr>
                </a:solidFill>
              </a:rPr>
              <a:t>Buprenorphine Practitioner Verification for Pharmacists: </a:t>
            </a:r>
            <a:r>
              <a:rPr lang="en-US" dirty="0">
                <a:hlinkClick r:id="rId8"/>
              </a:rPr>
              <a:t>https://www.samhsa.gov/bupe/lookup-form</a:t>
            </a:r>
            <a:r>
              <a:rPr lang="en-US" dirty="0"/>
              <a:t> </a:t>
            </a:r>
          </a:p>
          <a:p>
            <a:endParaRPr lang="en-US" b="1" dirty="0">
              <a:solidFill>
                <a:schemeClr val="accent4">
                  <a:lumMod val="50000"/>
                </a:schemeClr>
              </a:solidFill>
            </a:endParaRPr>
          </a:p>
          <a:p>
            <a:r>
              <a:rPr lang="en-US" b="1" dirty="0">
                <a:solidFill>
                  <a:schemeClr val="accent4">
                    <a:lumMod val="50000"/>
                  </a:schemeClr>
                </a:solidFill>
              </a:rPr>
              <a:t>Policies Surrounding MAT:</a:t>
            </a:r>
          </a:p>
          <a:p>
            <a:pPr marL="285750" indent="-285750">
              <a:buFont typeface="Arial" panose="020B0604020202020204" pitchFamily="34" charset="0"/>
              <a:buChar char="•"/>
            </a:pPr>
            <a:r>
              <a:rPr lang="en-US" b="1" dirty="0">
                <a:solidFill>
                  <a:schemeClr val="accent4">
                    <a:lumMod val="50000"/>
                  </a:schemeClr>
                </a:solidFill>
              </a:rPr>
              <a:t>Drug Addiction Treatment Act (DATA) 2000: </a:t>
            </a:r>
            <a:r>
              <a:rPr lang="en-US" dirty="0">
                <a:hlinkClick r:id="rId9"/>
              </a:rPr>
              <a:t>https://www.deadiversion.usdoj.gov/pubs/docs/dwp_buprenorphine.htm</a:t>
            </a:r>
            <a:endParaRPr lang="en-US" dirty="0"/>
          </a:p>
          <a:p>
            <a:pPr marL="285750" indent="-285750">
              <a:buFont typeface="Arial" panose="020B0604020202020204" pitchFamily="34" charset="0"/>
              <a:buChar char="•"/>
            </a:pPr>
            <a:r>
              <a:rPr lang="en-US" b="1" dirty="0">
                <a:solidFill>
                  <a:schemeClr val="accent4">
                    <a:lumMod val="50000"/>
                  </a:schemeClr>
                </a:solidFill>
              </a:rPr>
              <a:t>Comprehensive Addiction Recovery Act (CARA):</a:t>
            </a:r>
            <a:r>
              <a:rPr lang="en-US" dirty="0"/>
              <a:t> </a:t>
            </a:r>
            <a:r>
              <a:rPr lang="en-US" dirty="0">
                <a:hlinkClick r:id="rId10"/>
              </a:rPr>
              <a:t>https://www.congress.gov/bill/114th-congress/senate-bill/524</a:t>
            </a:r>
            <a:r>
              <a:rPr lang="en-US" dirty="0"/>
              <a:t> </a:t>
            </a:r>
          </a:p>
          <a:p>
            <a:pPr marL="285750" indent="-285750">
              <a:buFont typeface="Arial" panose="020B0604020202020204" pitchFamily="34" charset="0"/>
              <a:buChar char="•"/>
            </a:pPr>
            <a:r>
              <a:rPr lang="en-US" b="1" dirty="0">
                <a:solidFill>
                  <a:schemeClr val="accent4">
                    <a:lumMod val="50000"/>
                  </a:schemeClr>
                </a:solidFill>
              </a:rPr>
              <a:t>Legislation, Regulations, and Guidelines: </a:t>
            </a:r>
            <a:r>
              <a:rPr lang="en-US" dirty="0">
                <a:hlinkClick r:id="rId11"/>
              </a:rPr>
              <a:t>https://www.samhsa.gov/medication-assisted-treatment/legislation-regulations-guidelines</a:t>
            </a:r>
            <a:r>
              <a:rPr lang="en-US" dirty="0"/>
              <a:t> </a:t>
            </a:r>
          </a:p>
        </p:txBody>
      </p:sp>
      <p:sp>
        <p:nvSpPr>
          <p:cNvPr id="6" name="Rounded Rectangular Callout 5">
            <a:hlinkClick r:id="rId12"/>
            <a:extLst>
              <a:ext uri="{FF2B5EF4-FFF2-40B4-BE49-F238E27FC236}">
                <a16:creationId xmlns:a16="http://schemas.microsoft.com/office/drawing/2014/main" id="{C5753476-01CE-41CF-B23A-E60B840DF807}"/>
              </a:ext>
            </a:extLst>
          </p:cNvPr>
          <p:cNvSpPr/>
          <p:nvPr/>
        </p:nvSpPr>
        <p:spPr>
          <a:xfrm>
            <a:off x="676049" y="1328413"/>
            <a:ext cx="2547935" cy="22312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That’s it for the training! Here are some helpful resources for you on MAT. You can also download the </a:t>
            </a:r>
            <a:r>
              <a:rPr lang="en-US" dirty="0" err="1"/>
              <a:t>MATx</a:t>
            </a:r>
            <a:r>
              <a:rPr lang="en-US" dirty="0"/>
              <a:t> mobile app found on the SAMHSA website!</a:t>
            </a:r>
          </a:p>
        </p:txBody>
      </p:sp>
    </p:spTree>
    <p:extLst>
      <p:ext uri="{BB962C8B-B14F-4D97-AF65-F5344CB8AC3E}">
        <p14:creationId xmlns:p14="http://schemas.microsoft.com/office/powerpoint/2010/main" val="84974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87317" y="877262"/>
            <a:ext cx="8486560" cy="6433460"/>
            <a:chOff x="4795647" y="1482855"/>
            <a:chExt cx="6759169" cy="5483521"/>
          </a:xfrm>
        </p:grpSpPr>
        <p:pic>
          <p:nvPicPr>
            <p:cNvPr id="11266" name="Picture 2" descr="http://pngimg.com/upload/book_PNG21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1877">
              <a:off x="4795647" y="1482855"/>
              <a:ext cx="6759169" cy="54835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50585" y="2567196"/>
              <a:ext cx="2424647" cy="1967486"/>
            </a:xfrm>
            <a:prstGeom prst="rect">
              <a:avLst/>
            </a:prstGeom>
          </p:spPr>
          <p:txBody>
            <a:bodyPr wrap="square">
              <a:spAutoFit/>
            </a:bodyPr>
            <a:lstStyle/>
            <a:p>
              <a:r>
                <a:rPr lang="en-US" sz="2400" dirty="0"/>
                <a:t>Substance use disorders are characterized as a chronic, persistent </a:t>
              </a:r>
              <a:r>
                <a:rPr lang="en-US" sz="2400" b="1" dirty="0"/>
                <a:t>health disease </a:t>
              </a:r>
              <a:r>
                <a:rPr lang="en-US" sz="2400" dirty="0"/>
                <a:t>much like diabetes. </a:t>
              </a:r>
            </a:p>
          </p:txBody>
        </p:sp>
      </p:grpSp>
      <p:sp>
        <p:nvSpPr>
          <p:cNvPr id="9" name="Title 1"/>
          <p:cNvSpPr>
            <a:spLocks noGrp="1"/>
          </p:cNvSpPr>
          <p:nvPr>
            <p:ph type="title"/>
          </p:nvPr>
        </p:nvSpPr>
        <p:spPr>
          <a:xfrm>
            <a:off x="536170" y="505113"/>
            <a:ext cx="10454709" cy="744299"/>
          </a:xfrm>
        </p:spPr>
        <p:txBody>
          <a:bodyPr>
            <a:normAutofit/>
          </a:bodyPr>
          <a:lstStyle/>
          <a:p>
            <a:r>
              <a:rPr lang="en-US" sz="4400" b="1" dirty="0">
                <a:solidFill>
                  <a:schemeClr val="accent4">
                    <a:lumMod val="50000"/>
                  </a:schemeClr>
                </a:solidFill>
                <a:latin typeface="+mn-lt"/>
              </a:rPr>
              <a:t>Defining Substance Use Disorders</a:t>
            </a:r>
          </a:p>
        </p:txBody>
      </p:sp>
      <p:sp>
        <p:nvSpPr>
          <p:cNvPr id="10" name="Rectangle 9"/>
          <p:cNvSpPr/>
          <p:nvPr/>
        </p:nvSpPr>
        <p:spPr>
          <a:xfrm>
            <a:off x="7783204" y="2258290"/>
            <a:ext cx="3161813" cy="2677656"/>
          </a:xfrm>
          <a:prstGeom prst="rect">
            <a:avLst/>
          </a:prstGeom>
        </p:spPr>
        <p:txBody>
          <a:bodyPr wrap="square">
            <a:spAutoFit/>
          </a:bodyPr>
          <a:lstStyle/>
          <a:p>
            <a:r>
              <a:rPr lang="en-US" altLang="en-US" sz="2400" dirty="0"/>
              <a:t>Drug interactions cause imbalances and deficits in major brain systems, which underlie continued risk-taking behavior and the development of SUDs.</a:t>
            </a:r>
            <a:endParaRPr lang="en-US" sz="2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58" y="3303611"/>
            <a:ext cx="2611396" cy="2628922"/>
          </a:xfrm>
          <a:prstGeom prst="rect">
            <a:avLst/>
          </a:prstGeom>
        </p:spPr>
      </p:pic>
      <p:sp>
        <p:nvSpPr>
          <p:cNvPr id="2" name="Rounded Rectangular Callout 1"/>
          <p:cNvSpPr/>
          <p:nvPr/>
        </p:nvSpPr>
        <p:spPr>
          <a:xfrm>
            <a:off x="812800" y="1357745"/>
            <a:ext cx="2678545" cy="18010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we begin, let’s define “Substance Use Disorder (SUD)” and explore current trends of alcohol and opioid use.</a:t>
            </a:r>
          </a:p>
        </p:txBody>
      </p:sp>
    </p:spTree>
    <p:extLst>
      <p:ext uri="{BB962C8B-B14F-4D97-AF65-F5344CB8AC3E}">
        <p14:creationId xmlns:p14="http://schemas.microsoft.com/office/powerpoint/2010/main" val="4261050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1" y="182035"/>
            <a:ext cx="11835063" cy="6563670"/>
          </a:xfrm>
          <a:prstGeom prst="rect">
            <a:avLst/>
          </a:prstGeom>
        </p:spPr>
      </p:pic>
      <p:sp>
        <p:nvSpPr>
          <p:cNvPr id="2" name="Title 1"/>
          <p:cNvSpPr>
            <a:spLocks noGrp="1"/>
          </p:cNvSpPr>
          <p:nvPr>
            <p:ph type="title"/>
          </p:nvPr>
        </p:nvSpPr>
        <p:spPr>
          <a:xfrm>
            <a:off x="838200" y="532718"/>
            <a:ext cx="10515600" cy="1325563"/>
          </a:xfrm>
        </p:spPr>
        <p:txBody>
          <a:bodyPr/>
          <a:lstStyle/>
          <a:p>
            <a:r>
              <a:rPr lang="en-US" b="1" dirty="0">
                <a:solidFill>
                  <a:schemeClr val="bg1"/>
                </a:solidFill>
                <a:latin typeface="Calibri" panose="020F0502020204030204" pitchFamily="34" charset="0"/>
              </a:rPr>
              <a:t>National Data on Alcohol Use</a:t>
            </a:r>
          </a:p>
        </p:txBody>
      </p:sp>
      <p:sp>
        <p:nvSpPr>
          <p:cNvPr id="3" name="Content Placeholder 2"/>
          <p:cNvSpPr>
            <a:spLocks noGrp="1"/>
          </p:cNvSpPr>
          <p:nvPr>
            <p:ph idx="1"/>
          </p:nvPr>
        </p:nvSpPr>
        <p:spPr>
          <a:xfrm>
            <a:off x="838200" y="1752372"/>
            <a:ext cx="10515600" cy="4351338"/>
          </a:xfrm>
        </p:spPr>
        <p:txBody>
          <a:bodyPr/>
          <a:lstStyle/>
          <a:p>
            <a:r>
              <a:rPr lang="en-US" dirty="0">
                <a:solidFill>
                  <a:schemeClr val="bg1"/>
                </a:solidFill>
              </a:rPr>
              <a:t>86% of people ages 18 or older reported that they drank alcohol at some point in their lifetime; 70% reported drinking within the past year; and 56% reported drinking within the past month. </a:t>
            </a:r>
          </a:p>
          <a:p>
            <a:r>
              <a:rPr lang="en-US" dirty="0">
                <a:solidFill>
                  <a:schemeClr val="bg1"/>
                </a:solidFill>
              </a:rPr>
              <a:t>In 2015, 27% of people (18+) reported that they engaged in binge drinking within the past month; 7% reported that they engaged in heavy alcohol use in the past month. </a:t>
            </a:r>
          </a:p>
          <a:p>
            <a:r>
              <a:rPr lang="en-US" dirty="0">
                <a:solidFill>
                  <a:schemeClr val="bg1"/>
                </a:solidFill>
              </a:rPr>
              <a:t>In 2015, 15 million adults (18+) had an alcohol use disorder (9.8 million men and 5.3 million women). </a:t>
            </a:r>
          </a:p>
          <a:p>
            <a:r>
              <a:rPr lang="en-US" dirty="0">
                <a:solidFill>
                  <a:schemeClr val="bg1"/>
                </a:solidFill>
              </a:rPr>
              <a:t>Only about 1.3 million adults received treatment in 2015.</a:t>
            </a:r>
          </a:p>
        </p:txBody>
      </p:sp>
      <p:sp>
        <p:nvSpPr>
          <p:cNvPr id="5" name="TextBox 4"/>
          <p:cNvSpPr txBox="1"/>
          <p:nvPr/>
        </p:nvSpPr>
        <p:spPr>
          <a:xfrm>
            <a:off x="1077686" y="6074229"/>
            <a:ext cx="9682843" cy="338554"/>
          </a:xfrm>
          <a:prstGeom prst="rect">
            <a:avLst/>
          </a:prstGeom>
          <a:noFill/>
        </p:spPr>
        <p:txBody>
          <a:bodyPr wrap="square" rtlCol="0">
            <a:spAutoFit/>
          </a:bodyPr>
          <a:lstStyle/>
          <a:p>
            <a:r>
              <a:rPr lang="en-US" sz="1600" dirty="0">
                <a:solidFill>
                  <a:schemeClr val="bg1"/>
                </a:solidFill>
              </a:rPr>
              <a:t>Source: </a:t>
            </a:r>
            <a:r>
              <a:rPr lang="en-US" sz="1600" dirty="0">
                <a:solidFill>
                  <a:schemeClr val="bg1"/>
                </a:solidFill>
                <a:hlinkClick r:id="rId3"/>
              </a:rPr>
              <a:t>https://pubs.niaaa.nih.gov/publications/alcoholfacts&amp;stats/AlcoholFacts&amp;Stats.pdf</a:t>
            </a:r>
            <a:endParaRPr lang="en-US" sz="1600" dirty="0">
              <a:solidFill>
                <a:schemeClr val="bg1"/>
              </a:solidFill>
            </a:endParaRPr>
          </a:p>
        </p:txBody>
      </p:sp>
    </p:spTree>
    <p:extLst>
      <p:ext uri="{BB962C8B-B14F-4D97-AF65-F5344CB8AC3E}">
        <p14:creationId xmlns:p14="http://schemas.microsoft.com/office/powerpoint/2010/main" val="141077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49" y="3292433"/>
            <a:ext cx="2902672" cy="2906486"/>
          </a:xfrm>
          <a:prstGeom prst="rect">
            <a:avLst/>
          </a:prstGeom>
        </p:spPr>
      </p:pic>
      <p:sp>
        <p:nvSpPr>
          <p:cNvPr id="26" name="Title 1"/>
          <p:cNvSpPr txBox="1">
            <a:spLocks/>
          </p:cNvSpPr>
          <p:nvPr/>
        </p:nvSpPr>
        <p:spPr>
          <a:xfrm>
            <a:off x="518254" y="195683"/>
            <a:ext cx="10105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4">
                    <a:lumMod val="50000"/>
                  </a:schemeClr>
                </a:solidFill>
                <a:latin typeface="+mn-lt"/>
              </a:rPr>
              <a:t>National Data on Alcohol Use</a:t>
            </a:r>
          </a:p>
        </p:txBody>
      </p:sp>
      <p:sp>
        <p:nvSpPr>
          <p:cNvPr id="2" name="Rounded Rectangular Callout 1"/>
          <p:cNvSpPr/>
          <p:nvPr/>
        </p:nvSpPr>
        <p:spPr>
          <a:xfrm>
            <a:off x="556419" y="1440873"/>
            <a:ext cx="3328532" cy="1684493"/>
          </a:xfrm>
          <a:prstGeom prst="wedgeRoundRectCallou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This pie chart depicts the level of current alcohol users, binge, and heavy alcohol use in the U.S.</a:t>
            </a:r>
          </a:p>
        </p:txBody>
      </p:sp>
      <p:grpSp>
        <p:nvGrpSpPr>
          <p:cNvPr id="12" name="Group 11"/>
          <p:cNvGrpSpPr/>
          <p:nvPr/>
        </p:nvGrpSpPr>
        <p:grpSpPr>
          <a:xfrm>
            <a:off x="4441369" y="1332271"/>
            <a:ext cx="6372226" cy="5034570"/>
            <a:chOff x="4674517" y="1386355"/>
            <a:chExt cx="6372226" cy="5034570"/>
          </a:xfrm>
        </p:grpSpPr>
        <p:grpSp>
          <p:nvGrpSpPr>
            <p:cNvPr id="8" name="Group 7"/>
            <p:cNvGrpSpPr/>
            <p:nvPr/>
          </p:nvGrpSpPr>
          <p:grpSpPr>
            <a:xfrm>
              <a:off x="4674517" y="1762950"/>
              <a:ext cx="6372226" cy="4657975"/>
              <a:chOff x="4674517" y="1652588"/>
              <a:chExt cx="6372226" cy="4657975"/>
            </a:xfrm>
          </p:grpSpPr>
          <p:pic>
            <p:nvPicPr>
              <p:cNvPr id="7" name="Picture 6"/>
              <p:cNvPicPr>
                <a:picLocks noChangeAspect="1"/>
              </p:cNvPicPr>
              <p:nvPr/>
            </p:nvPicPr>
            <p:blipFill rotWithShape="1">
              <a:blip r:embed="rId4"/>
              <a:srcRect t="15180"/>
              <a:stretch/>
            </p:blipFill>
            <p:spPr>
              <a:xfrm>
                <a:off x="4674518" y="2238703"/>
                <a:ext cx="6372225" cy="4071860"/>
              </a:xfrm>
              <a:prstGeom prst="rect">
                <a:avLst/>
              </a:prstGeom>
            </p:spPr>
          </p:pic>
          <p:sp>
            <p:nvSpPr>
              <p:cNvPr id="10" name="Rectangle 9"/>
              <p:cNvSpPr/>
              <p:nvPr/>
            </p:nvSpPr>
            <p:spPr>
              <a:xfrm>
                <a:off x="4674517" y="1652588"/>
                <a:ext cx="1069057" cy="29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4724771" y="1386355"/>
              <a:ext cx="6321972" cy="830997"/>
            </a:xfrm>
            <a:prstGeom prst="rect">
              <a:avLst/>
            </a:prstGeom>
            <a:noFill/>
          </p:spPr>
          <p:txBody>
            <a:bodyPr wrap="square" rtlCol="0">
              <a:spAutoFit/>
            </a:bodyPr>
            <a:lstStyle/>
            <a:p>
              <a:r>
                <a:rPr lang="en-US" sz="2400" b="1" dirty="0"/>
                <a:t>Current</a:t>
              </a:r>
              <a:r>
                <a:rPr lang="en-US" sz="2400" b="1" baseline="30000" dirty="0"/>
                <a:t>1</a:t>
              </a:r>
              <a:r>
                <a:rPr lang="en-US" sz="2400" b="1" dirty="0"/>
                <a:t>, Binge</a:t>
              </a:r>
              <a:r>
                <a:rPr lang="en-US" sz="2400" b="1" baseline="30000" dirty="0"/>
                <a:t>2</a:t>
              </a:r>
              <a:r>
                <a:rPr lang="en-US" sz="2400" b="1" dirty="0"/>
                <a:t>, and Heavy</a:t>
              </a:r>
              <a:r>
                <a:rPr lang="en-US" sz="2400" b="1" baseline="30000" dirty="0"/>
                <a:t>3</a:t>
              </a:r>
              <a:r>
                <a:rPr lang="en-US" sz="2400" b="1" dirty="0"/>
                <a:t> Alcohol Use among People Aged 12 or Older: 2014</a:t>
              </a:r>
            </a:p>
          </p:txBody>
        </p:sp>
      </p:grpSp>
      <p:sp>
        <p:nvSpPr>
          <p:cNvPr id="15" name="TextBox 14"/>
          <p:cNvSpPr txBox="1"/>
          <p:nvPr/>
        </p:nvSpPr>
        <p:spPr>
          <a:xfrm>
            <a:off x="0" y="6454422"/>
            <a:ext cx="12192000" cy="369332"/>
          </a:xfrm>
          <a:prstGeom prst="rect">
            <a:avLst/>
          </a:prstGeom>
          <a:noFill/>
        </p:spPr>
        <p:txBody>
          <a:bodyPr wrap="square" rtlCol="0">
            <a:spAutoFit/>
          </a:bodyPr>
          <a:lstStyle/>
          <a:p>
            <a:r>
              <a:rPr lang="en-US" dirty="0"/>
              <a:t>Source: NSDUH, 2014</a:t>
            </a:r>
          </a:p>
        </p:txBody>
      </p:sp>
      <p:sp>
        <p:nvSpPr>
          <p:cNvPr id="4" name="TextBox 3"/>
          <p:cNvSpPr txBox="1"/>
          <p:nvPr/>
        </p:nvSpPr>
        <p:spPr>
          <a:xfrm>
            <a:off x="4441370" y="6148831"/>
            <a:ext cx="7750629" cy="646331"/>
          </a:xfrm>
          <a:prstGeom prst="rect">
            <a:avLst/>
          </a:prstGeom>
          <a:noFill/>
        </p:spPr>
        <p:txBody>
          <a:bodyPr wrap="square" rtlCol="0">
            <a:spAutoFit/>
          </a:bodyPr>
          <a:lstStyle/>
          <a:p>
            <a:r>
              <a:rPr lang="en-US" sz="1400" baseline="30000" dirty="0"/>
              <a:t>1 </a:t>
            </a:r>
            <a:r>
              <a:rPr lang="en-US" sz="1200" dirty="0"/>
              <a:t>Current Drinking: any use of alcohol in the past 30 days.</a:t>
            </a:r>
          </a:p>
          <a:p>
            <a:r>
              <a:rPr lang="en-US" sz="1400" baseline="30000" dirty="0"/>
              <a:t>2 </a:t>
            </a:r>
            <a:r>
              <a:rPr lang="en-US" sz="1200" dirty="0"/>
              <a:t>Binge drinking: drinking 5 or more alcoholic drinks on the same occasion on at least 1 day in the past 30 days.</a:t>
            </a:r>
          </a:p>
          <a:p>
            <a:r>
              <a:rPr lang="en-US" sz="1400" baseline="30000" dirty="0"/>
              <a:t>3 </a:t>
            </a:r>
            <a:r>
              <a:rPr lang="en-US" sz="1200" dirty="0"/>
              <a:t>Heavy Drinking: drinking 5 or more drinks on the same occasion on each of 5 or more days in the past 30 days.</a:t>
            </a:r>
          </a:p>
        </p:txBody>
      </p:sp>
    </p:spTree>
    <p:extLst>
      <p:ext uri="{BB962C8B-B14F-4D97-AF65-F5344CB8AC3E}">
        <p14:creationId xmlns:p14="http://schemas.microsoft.com/office/powerpoint/2010/main" val="32039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1" y="182035"/>
            <a:ext cx="11835063" cy="6563670"/>
          </a:xfrm>
          <a:prstGeom prst="rect">
            <a:avLst/>
          </a:prstGeom>
        </p:spPr>
      </p:pic>
      <p:sp>
        <p:nvSpPr>
          <p:cNvPr id="2" name="Title 1"/>
          <p:cNvSpPr>
            <a:spLocks noGrp="1"/>
          </p:cNvSpPr>
          <p:nvPr>
            <p:ph type="title"/>
          </p:nvPr>
        </p:nvSpPr>
        <p:spPr>
          <a:xfrm>
            <a:off x="1026696" y="421815"/>
            <a:ext cx="10515600" cy="1325563"/>
          </a:xfrm>
        </p:spPr>
        <p:txBody>
          <a:bodyPr/>
          <a:lstStyle/>
          <a:p>
            <a:r>
              <a:rPr lang="en-US" b="1" dirty="0">
                <a:solidFill>
                  <a:schemeClr val="bg1"/>
                </a:solidFill>
                <a:latin typeface="+mn-lt"/>
              </a:rPr>
              <a:t>Opioids and the Opioid Epidemic</a:t>
            </a:r>
          </a:p>
        </p:txBody>
      </p:sp>
      <p:sp>
        <p:nvSpPr>
          <p:cNvPr id="3" name="Content Placeholder 2"/>
          <p:cNvSpPr>
            <a:spLocks noGrp="1"/>
          </p:cNvSpPr>
          <p:nvPr>
            <p:ph idx="1"/>
          </p:nvPr>
        </p:nvSpPr>
        <p:spPr>
          <a:xfrm>
            <a:off x="1026696" y="1530810"/>
            <a:ext cx="9994230" cy="5110622"/>
          </a:xfrm>
        </p:spPr>
        <p:txBody>
          <a:bodyPr>
            <a:noAutofit/>
          </a:bodyPr>
          <a:lstStyle/>
          <a:p>
            <a:r>
              <a:rPr lang="en-US" sz="2400" dirty="0">
                <a:solidFill>
                  <a:schemeClr val="bg1"/>
                </a:solidFill>
              </a:rPr>
              <a:t>Opioids are a class of drugs that include the illicit drug heroin, as well as the illicit prescription pain relievers </a:t>
            </a:r>
            <a:r>
              <a:rPr lang="en-US" sz="2400" b="1" dirty="0">
                <a:solidFill>
                  <a:schemeClr val="bg1"/>
                </a:solidFill>
              </a:rPr>
              <a:t>oxycodone, hydrocodone, codeine, morphine, fentanyl</a:t>
            </a:r>
            <a:r>
              <a:rPr lang="en-US" sz="2400" dirty="0">
                <a:solidFill>
                  <a:schemeClr val="bg1"/>
                </a:solidFill>
              </a:rPr>
              <a:t>, etc.</a:t>
            </a:r>
          </a:p>
          <a:p>
            <a:r>
              <a:rPr lang="en-US" sz="2400" dirty="0">
                <a:solidFill>
                  <a:schemeClr val="bg1"/>
                </a:solidFill>
              </a:rPr>
              <a:t>Opioids are chemically related and interact with opioid receptors on nerve cells in the brain and nervous system to produce pleasurable effects and relieve pain.</a:t>
            </a:r>
          </a:p>
          <a:p>
            <a:r>
              <a:rPr lang="en-US" sz="2400" dirty="0">
                <a:solidFill>
                  <a:schemeClr val="bg1"/>
                </a:solidFill>
              </a:rPr>
              <a:t>Opioid Use Disorders occur when an individual chronically and pathologically pursues the reward/relief provided by substance use and other behaviors, regardless of negative consequences. </a:t>
            </a:r>
          </a:p>
          <a:p>
            <a:pPr defTabSz="830263">
              <a:tabLst>
                <a:tab pos="8293100" algn="l"/>
              </a:tabLst>
            </a:pPr>
            <a:r>
              <a:rPr lang="en-US" sz="2400" dirty="0">
                <a:solidFill>
                  <a:schemeClr val="bg1"/>
                </a:solidFill>
              </a:rPr>
              <a:t>Of the 20.5 million Americans who have a substance use disorder, </a:t>
            </a:r>
            <a:r>
              <a:rPr lang="en-US" sz="2400" b="1" dirty="0">
                <a:solidFill>
                  <a:schemeClr val="bg1"/>
                </a:solidFill>
              </a:rPr>
              <a:t>2 million </a:t>
            </a:r>
            <a:r>
              <a:rPr lang="en-US" sz="2400" dirty="0">
                <a:solidFill>
                  <a:schemeClr val="bg1"/>
                </a:solidFill>
              </a:rPr>
              <a:t>were involved with prescription pain relievers and </a:t>
            </a:r>
            <a:r>
              <a:rPr lang="en-US" sz="2400" b="1" dirty="0">
                <a:solidFill>
                  <a:schemeClr val="bg1"/>
                </a:solidFill>
              </a:rPr>
              <a:t>590,000</a:t>
            </a:r>
            <a:r>
              <a:rPr lang="en-US" sz="2400" dirty="0">
                <a:solidFill>
                  <a:schemeClr val="bg1"/>
                </a:solidFill>
              </a:rPr>
              <a:t>                           with heroin.</a:t>
            </a:r>
          </a:p>
        </p:txBody>
      </p:sp>
      <p:sp>
        <p:nvSpPr>
          <p:cNvPr id="8" name="TextBox 7"/>
          <p:cNvSpPr txBox="1"/>
          <p:nvPr/>
        </p:nvSpPr>
        <p:spPr>
          <a:xfrm>
            <a:off x="1227224" y="6096000"/>
            <a:ext cx="10315072" cy="307777"/>
          </a:xfrm>
          <a:prstGeom prst="rect">
            <a:avLst/>
          </a:prstGeom>
          <a:noFill/>
        </p:spPr>
        <p:txBody>
          <a:bodyPr wrap="square" rtlCol="0">
            <a:spAutoFit/>
          </a:bodyPr>
          <a:lstStyle/>
          <a:p>
            <a:r>
              <a:rPr lang="en-US" sz="1400" dirty="0">
                <a:solidFill>
                  <a:schemeClr val="bg1"/>
                </a:solidFill>
              </a:rPr>
              <a:t>Source: </a:t>
            </a:r>
            <a:r>
              <a:rPr lang="en-US" sz="1400" dirty="0">
                <a:solidFill>
                  <a:schemeClr val="bg1"/>
                </a:solidFill>
                <a:hlinkClick r:id="rId3"/>
              </a:rPr>
              <a:t>https://www.asam.org/docs/default-source/advocacy/opioid-addiction-disease-facts-figures.pdf</a:t>
            </a:r>
            <a:endParaRPr lang="en-US" sz="1400" dirty="0">
              <a:solidFill>
                <a:schemeClr val="bg1"/>
              </a:solidFill>
            </a:endParaRPr>
          </a:p>
        </p:txBody>
      </p:sp>
    </p:spTree>
    <p:extLst>
      <p:ext uri="{BB962C8B-B14F-4D97-AF65-F5344CB8AC3E}">
        <p14:creationId xmlns:p14="http://schemas.microsoft.com/office/powerpoint/2010/main" val="25489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378417" y="90040"/>
            <a:ext cx="10105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4">
                    <a:lumMod val="50000"/>
                  </a:schemeClr>
                </a:solidFill>
                <a:latin typeface="+mn-lt"/>
              </a:rPr>
              <a:t>National Data on Drug Use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56" y="3517622"/>
            <a:ext cx="2604984" cy="2631209"/>
          </a:xfrm>
          <a:prstGeom prst="rect">
            <a:avLst/>
          </a:prstGeom>
        </p:spPr>
      </p:pic>
      <p:sp>
        <p:nvSpPr>
          <p:cNvPr id="2" name="Rounded Rectangular Callout 1"/>
          <p:cNvSpPr/>
          <p:nvPr/>
        </p:nvSpPr>
        <p:spPr>
          <a:xfrm>
            <a:off x="518254" y="1702679"/>
            <a:ext cx="3328532" cy="1589754"/>
          </a:xfrm>
          <a:prstGeom prst="wedgeRoundRectCallou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4">
                    <a:lumMod val="50000"/>
                  </a:schemeClr>
                </a:solidFill>
              </a:rPr>
              <a:t>Let us look briefly at some national data on drug use. </a:t>
            </a:r>
          </a:p>
        </p:txBody>
      </p:sp>
      <p:grpSp>
        <p:nvGrpSpPr>
          <p:cNvPr id="8" name="Group 7"/>
          <p:cNvGrpSpPr/>
          <p:nvPr/>
        </p:nvGrpSpPr>
        <p:grpSpPr>
          <a:xfrm>
            <a:off x="378417" y="1640792"/>
            <a:ext cx="11280395" cy="4508039"/>
            <a:chOff x="378417" y="1640792"/>
            <a:chExt cx="11280395" cy="4508039"/>
          </a:xfrm>
        </p:grpSpPr>
        <p:pic>
          <p:nvPicPr>
            <p:cNvPr id="4" name="Picture 3"/>
            <p:cNvPicPr>
              <a:picLocks noChangeAspect="1"/>
            </p:cNvPicPr>
            <p:nvPr/>
          </p:nvPicPr>
          <p:blipFill rotWithShape="1">
            <a:blip r:embed="rId4"/>
            <a:srcRect t="11932"/>
            <a:stretch/>
          </p:blipFill>
          <p:spPr>
            <a:xfrm>
              <a:off x="401853" y="2096814"/>
              <a:ext cx="11256959" cy="4052017"/>
            </a:xfrm>
            <a:prstGeom prst="rect">
              <a:avLst/>
            </a:prstGeom>
          </p:spPr>
        </p:pic>
        <p:sp>
          <p:nvSpPr>
            <p:cNvPr id="7" name="TextBox 6"/>
            <p:cNvSpPr txBox="1"/>
            <p:nvPr/>
          </p:nvSpPr>
          <p:spPr>
            <a:xfrm>
              <a:off x="378417" y="1640792"/>
              <a:ext cx="11280395" cy="461665"/>
            </a:xfrm>
            <a:prstGeom prst="rect">
              <a:avLst/>
            </a:prstGeom>
            <a:solidFill>
              <a:schemeClr val="bg1"/>
            </a:solidFill>
          </p:spPr>
          <p:txBody>
            <a:bodyPr wrap="square" rtlCol="0">
              <a:spAutoFit/>
            </a:bodyPr>
            <a:lstStyle/>
            <a:p>
              <a:pPr marL="228600" indent="-228600"/>
              <a:r>
                <a:rPr lang="en-GB" altLang="en-US" sz="2400" b="1" dirty="0"/>
                <a:t>Numbers of Past Month Illicit Drug Users among People Aged 12 and Older: 2014</a:t>
              </a:r>
            </a:p>
          </p:txBody>
        </p:sp>
      </p:grpSp>
      <p:sp>
        <p:nvSpPr>
          <p:cNvPr id="12" name="TextBox 11"/>
          <p:cNvSpPr txBox="1"/>
          <p:nvPr/>
        </p:nvSpPr>
        <p:spPr>
          <a:xfrm>
            <a:off x="0" y="6454422"/>
            <a:ext cx="12192000" cy="369332"/>
          </a:xfrm>
          <a:prstGeom prst="rect">
            <a:avLst/>
          </a:prstGeom>
          <a:noFill/>
        </p:spPr>
        <p:txBody>
          <a:bodyPr wrap="square" rtlCol="0">
            <a:spAutoFit/>
          </a:bodyPr>
          <a:lstStyle/>
          <a:p>
            <a:r>
              <a:rPr lang="en-US" dirty="0"/>
              <a:t>Source: NSDUH, 2014</a:t>
            </a:r>
          </a:p>
        </p:txBody>
      </p:sp>
    </p:spTree>
    <p:extLst>
      <p:ext uri="{BB962C8B-B14F-4D97-AF65-F5344CB8AC3E}">
        <p14:creationId xmlns:p14="http://schemas.microsoft.com/office/powerpoint/2010/main" val="1151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29" y="3528883"/>
            <a:ext cx="2967561" cy="2979495"/>
          </a:xfrm>
          <a:prstGeom prst="rect">
            <a:avLst/>
          </a:prstGeom>
        </p:spPr>
      </p:pic>
      <p:sp>
        <p:nvSpPr>
          <p:cNvPr id="26" name="Title 1"/>
          <p:cNvSpPr txBox="1">
            <a:spLocks/>
          </p:cNvSpPr>
          <p:nvPr/>
        </p:nvSpPr>
        <p:spPr>
          <a:xfrm>
            <a:off x="413884" y="39946"/>
            <a:ext cx="101057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4">
                    <a:lumMod val="50000"/>
                  </a:schemeClr>
                </a:solidFill>
                <a:latin typeface="+mn-lt"/>
              </a:rPr>
              <a:t>National Data on Opioid Use</a:t>
            </a:r>
          </a:p>
        </p:txBody>
      </p:sp>
      <p:sp>
        <p:nvSpPr>
          <p:cNvPr id="11" name="Rounded Rectangular Callout 10"/>
          <p:cNvSpPr/>
          <p:nvPr/>
        </p:nvSpPr>
        <p:spPr>
          <a:xfrm>
            <a:off x="413884" y="1365509"/>
            <a:ext cx="3448253" cy="2024819"/>
          </a:xfrm>
          <a:prstGeom prst="wedgeRoundRectCallout">
            <a:avLst/>
          </a:prstGeom>
          <a:solidFill>
            <a:schemeClr val="bg1">
              <a:lumMod val="9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accent4">
                    <a:lumMod val="50000"/>
                  </a:schemeClr>
                </a:solidFill>
              </a:rPr>
              <a:t>Currently, there is an opioid epidemic in the United States. As of 2015, opioid overdose deaths peaked at 22,000.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429" y="1365509"/>
            <a:ext cx="7740457" cy="5144219"/>
          </a:xfrm>
          <a:prstGeom prst="rect">
            <a:avLst/>
          </a:prstGeom>
        </p:spPr>
      </p:pic>
      <p:sp>
        <p:nvSpPr>
          <p:cNvPr id="8" name="TextBox 7"/>
          <p:cNvSpPr txBox="1"/>
          <p:nvPr/>
        </p:nvSpPr>
        <p:spPr>
          <a:xfrm>
            <a:off x="3994484" y="6508378"/>
            <a:ext cx="5370095" cy="276999"/>
          </a:xfrm>
          <a:prstGeom prst="rect">
            <a:avLst/>
          </a:prstGeom>
          <a:noFill/>
        </p:spPr>
        <p:txBody>
          <a:bodyPr wrap="square" rtlCol="0">
            <a:spAutoFit/>
          </a:bodyPr>
          <a:lstStyle/>
          <a:p>
            <a:r>
              <a:rPr lang="en-US" sz="1200" dirty="0"/>
              <a:t>Source: </a:t>
            </a:r>
            <a:r>
              <a:rPr lang="en-US" sz="1200" dirty="0">
                <a:solidFill>
                  <a:schemeClr val="accent3"/>
                </a:solidFill>
                <a:hlinkClick r:id="rId5"/>
              </a:rPr>
              <a:t>https://www.cdc.gov/drugoverdose/data/analysis.html</a:t>
            </a:r>
            <a:endParaRPr lang="en-US" sz="1200" dirty="0">
              <a:solidFill>
                <a:schemeClr val="accent3"/>
              </a:solidFill>
            </a:endParaRPr>
          </a:p>
        </p:txBody>
      </p:sp>
    </p:spTree>
    <p:extLst>
      <p:ext uri="{BB962C8B-B14F-4D97-AF65-F5344CB8AC3E}">
        <p14:creationId xmlns:p14="http://schemas.microsoft.com/office/powerpoint/2010/main" val="3186124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510"/>
  <p:tag name="TIMELINE" val="1.8"/>
  <p:tag name="ELAPSEDTIME" val="27.8"/>
  <p:tag name="ANNOTATION_COUNT" val="0"/>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18046</TotalTime>
  <Words>3589</Words>
  <Application>Microsoft Office PowerPoint</Application>
  <PresentationFormat>Widescreen</PresentationFormat>
  <Paragraphs>378</Paragraphs>
  <Slides>38</Slides>
  <Notes>27</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Lucida Handwriting</vt:lpstr>
      <vt:lpstr>Osaka</vt:lpstr>
      <vt:lpstr>Symbol</vt:lpstr>
      <vt:lpstr>Times New Roman</vt:lpstr>
      <vt:lpstr>Wingdings</vt:lpstr>
      <vt:lpstr>Office Theme</vt:lpstr>
      <vt:lpstr>SBIRT Training Screening, Brief Intervention &amp; Referral to Treatment   Medication for Addiction Treatment (MAT)</vt:lpstr>
      <vt:lpstr>Navigating the Training</vt:lpstr>
      <vt:lpstr>Training Objectives</vt:lpstr>
      <vt:lpstr>Defining Substance Use Disorders</vt:lpstr>
      <vt:lpstr>National Data on Alcohol Use</vt:lpstr>
      <vt:lpstr>PowerPoint Presentation</vt:lpstr>
      <vt:lpstr>Opioids and the Opioid Epidemic</vt:lpstr>
      <vt:lpstr>PowerPoint Presentation</vt:lpstr>
      <vt:lpstr>PowerPoint Presentation</vt:lpstr>
      <vt:lpstr>PowerPoint Presentation</vt:lpstr>
      <vt:lpstr>Some people wonder, “Why can’t people just stop using drugs?”</vt:lpstr>
      <vt:lpstr>The Science of Substance Use Disorders</vt:lpstr>
      <vt:lpstr>PowerPoint Presentation</vt:lpstr>
      <vt:lpstr>Benefits of Medication for Addiction Treatment (MAT)</vt:lpstr>
      <vt:lpstr>Video: Medication-Assisted Treatment Works</vt:lpstr>
      <vt:lpstr>PowerPoint Presentation</vt:lpstr>
      <vt:lpstr>How Can We Treat Alcohol Use Disorder?</vt:lpstr>
      <vt:lpstr>Disulfiram</vt:lpstr>
      <vt:lpstr>PowerPoint Presentation</vt:lpstr>
      <vt:lpstr>Symptoms of Disulfiram</vt:lpstr>
      <vt:lpstr>Important Considerations of Disulfiram</vt:lpstr>
      <vt:lpstr>Acamprosate Calcium</vt:lpstr>
      <vt:lpstr>How Does Acamprosate Work?</vt:lpstr>
      <vt:lpstr>How Does Acamprosate Work?</vt:lpstr>
      <vt:lpstr>Naltrexone Hydrocholoride</vt:lpstr>
      <vt:lpstr>Extended-Release Naltrexone (Vivitrol®) </vt:lpstr>
      <vt:lpstr>How Can We Treat Opioid Use Disorders?</vt:lpstr>
      <vt:lpstr>Methadone</vt:lpstr>
      <vt:lpstr>Benefits of Methadone Maintenance</vt:lpstr>
      <vt:lpstr>PowerPoint Presentation</vt:lpstr>
      <vt:lpstr>Buprenorphine</vt:lpstr>
      <vt:lpstr>How Does Buprenorphine Work?</vt:lpstr>
      <vt:lpstr>Implementing Medication-Assisted Treatment</vt:lpstr>
      <vt:lpstr>Challenges for MAT</vt:lpstr>
      <vt:lpstr>Module Review</vt:lpstr>
      <vt:lpstr>Module Quiz</vt:lpstr>
      <vt:lpstr>Module Quiz: Check Your Answers</vt:lpstr>
      <vt:lpstr>Resources for MAT</vt:lpstr>
    </vt:vector>
  </TitlesOfParts>
  <Company>Azusa Pacific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SBIRT Training Modules</dc:title>
  <dc:creator>Irene Valdovinos</dc:creator>
  <cp:lastModifiedBy>Michael Fiore</cp:lastModifiedBy>
  <cp:revision>795</cp:revision>
  <dcterms:created xsi:type="dcterms:W3CDTF">2016-01-21T20:39:27Z</dcterms:created>
  <dcterms:modified xsi:type="dcterms:W3CDTF">2017-10-31T20:41:05Z</dcterms:modified>
</cp:coreProperties>
</file>